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8" r:id="rId4"/>
    <p:sldId id="309" r:id="rId5"/>
    <p:sldId id="289" r:id="rId6"/>
    <p:sldId id="290" r:id="rId7"/>
    <p:sldId id="291" r:id="rId8"/>
    <p:sldId id="292" r:id="rId9"/>
    <p:sldId id="328" r:id="rId10"/>
    <p:sldId id="310" r:id="rId11"/>
    <p:sldId id="329" r:id="rId12"/>
    <p:sldId id="272" r:id="rId13"/>
    <p:sldId id="311" r:id="rId14"/>
    <p:sldId id="312" r:id="rId15"/>
    <p:sldId id="283" r:id="rId16"/>
    <p:sldId id="276" r:id="rId17"/>
    <p:sldId id="313" r:id="rId18"/>
    <p:sldId id="314" r:id="rId19"/>
    <p:sldId id="323" r:id="rId20"/>
    <p:sldId id="324" r:id="rId21"/>
    <p:sldId id="334" r:id="rId22"/>
    <p:sldId id="332" r:id="rId23"/>
    <p:sldId id="325" r:id="rId24"/>
    <p:sldId id="326" r:id="rId25"/>
    <p:sldId id="327" r:id="rId26"/>
    <p:sldId id="318" r:id="rId27"/>
    <p:sldId id="319" r:id="rId28"/>
    <p:sldId id="320" r:id="rId29"/>
    <p:sldId id="302" r:id="rId30"/>
    <p:sldId id="321" r:id="rId31"/>
    <p:sldId id="330" r:id="rId32"/>
    <p:sldId id="298" r:id="rId33"/>
    <p:sldId id="331" r:id="rId34"/>
    <p:sldId id="308" r:id="rId35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2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74936728272381"/>
          <c:y val="0.11908029511670537"/>
          <c:w val="0.73357112399476343"/>
          <c:h val="0.669824832452215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смертность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2.3962595848139143E-3"/>
                  <c:y val="-0.224605381829149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1460485189498922E-4"/>
                  <c:y val="-0.1808525701150822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857616161444856E-3"/>
                  <c:y val="-0.162440583658071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284591901969895E-3"/>
                  <c:y val="-0.1502368365434159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0.153063127402727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0.139333636867182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796276419514395E-4"/>
                  <c:y val="-9.634737131466729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9.40652849109843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2682432952451475E-3"/>
                  <c:y val="-0.169591329670451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0.1779633654195819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13.1</c:v>
                </c:pt>
                <c:pt idx="1">
                  <c:v>12.4</c:v>
                </c:pt>
                <c:pt idx="2">
                  <c:v>12.2</c:v>
                </c:pt>
                <c:pt idx="3">
                  <c:v>12.1</c:v>
                </c:pt>
                <c:pt idx="4">
                  <c:v>12.2</c:v>
                </c:pt>
                <c:pt idx="5">
                  <c:v>12</c:v>
                </c:pt>
                <c:pt idx="6">
                  <c:v>11.6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33501184"/>
        <c:axId val="33503872"/>
      </c:barChart>
      <c:catAx>
        <c:axId val="3350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503872"/>
        <c:crosses val="autoZero"/>
        <c:auto val="1"/>
        <c:lblAlgn val="ctr"/>
        <c:lblOffset val="100"/>
        <c:tickLblSkip val="1"/>
        <c:noMultiLvlLbl val="0"/>
      </c:catAx>
      <c:valAx>
        <c:axId val="33503872"/>
        <c:scaling>
          <c:orientation val="minMax"/>
          <c:max val="15"/>
          <c:min val="11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ru-RU"/>
          </a:p>
        </c:txPr>
        <c:crossAx val="33501184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485279413398511E-2"/>
          <c:y val="0.23755154289812103"/>
          <c:w val="0.92599422286412691"/>
          <c:h val="0.60291772157433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4.7216975891567606E-4"/>
                  <c:y val="9.12495135399859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9351576471837444E-4"/>
                  <c:y val="8.9300940562238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543059620710777E-3"/>
                  <c:y val="1.1162617570279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543059620710777E-3"/>
                  <c:y val="-3.958909979754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Узкие специалисты</c:v>
                </c:pt>
                <c:pt idx="1">
                  <c:v>Участковые терапевты</c:v>
                </c:pt>
                <c:pt idx="2">
                  <c:v>ВОП</c:v>
                </c:pt>
                <c:pt idx="3">
                  <c:v>Участковые педиатры</c:v>
                </c:pt>
                <c:pt idx="4">
                  <c:v>Врачи РТ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55.3</c:v>
                </c:pt>
                <c:pt idx="1">
                  <c:v>80.5</c:v>
                </c:pt>
                <c:pt idx="2">
                  <c:v>74.2</c:v>
                </c:pt>
                <c:pt idx="3">
                  <c:v>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1.1672744326343288E-3"/>
                  <c:y val="4.28001224796160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2289686593328372E-7"/>
                  <c:y val="-2.6026918418279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1.5383614714923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8.6860441727556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Узкие специалисты</c:v>
                </c:pt>
                <c:pt idx="1">
                  <c:v>Участковые терапевты</c:v>
                </c:pt>
                <c:pt idx="2">
                  <c:v>ВОП</c:v>
                </c:pt>
                <c:pt idx="3">
                  <c:v>Участковые педиатры</c:v>
                </c:pt>
                <c:pt idx="4">
                  <c:v>Врачи РТ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59.5</c:v>
                </c:pt>
                <c:pt idx="1">
                  <c:v>82.2</c:v>
                </c:pt>
                <c:pt idx="2">
                  <c:v>74.099999999999994</c:v>
                </c:pt>
                <c:pt idx="3">
                  <c:v>79.5</c:v>
                </c:pt>
                <c:pt idx="4">
                  <c:v>85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7216975891567606E-4"/>
                  <c:y val="1.27253020424761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4.7216975891567606E-4"/>
                  <c:y val="-5.59374357763464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5.2988212715794607E-3"/>
                  <c:y val="1.14870153437140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-5.5082375311297756E-4"/>
                  <c:y val="3.30710821931585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numFmt formatCode="#,##0.0" sourceLinked="0"/>
            <c:txPr>
              <a:bodyPr/>
              <a:lstStyle/>
              <a:p>
                <a:pPr>
                  <a:defRPr sz="1400" b="1">
                    <a:latin typeface="Arial Narrow" pitchFamily="34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Лист1!$A$2:$A$6</c:f>
              <c:strCache>
                <c:ptCount val="5"/>
                <c:pt idx="0">
                  <c:v>Узкие специалисты</c:v>
                </c:pt>
                <c:pt idx="1">
                  <c:v>Участковые терапевты</c:v>
                </c:pt>
                <c:pt idx="2">
                  <c:v>ВОП</c:v>
                </c:pt>
                <c:pt idx="3">
                  <c:v>Участковые педиатры</c:v>
                </c:pt>
                <c:pt idx="4">
                  <c:v>Врачи РТ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63.1</c:v>
                </c:pt>
                <c:pt idx="1">
                  <c:v>83.5</c:v>
                </c:pt>
                <c:pt idx="2">
                  <c:v>73</c:v>
                </c:pt>
                <c:pt idx="3">
                  <c:v>78.3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310464"/>
        <c:axId val="127324544"/>
      </c:barChart>
      <c:catAx>
        <c:axId val="127310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0" i="0" baseline="0">
                <a:latin typeface="Arial Narrow" pitchFamily="34" charset="0"/>
              </a:defRPr>
            </a:pPr>
            <a:endParaRPr lang="ru-RU"/>
          </a:p>
        </c:txPr>
        <c:crossAx val="127324544"/>
        <c:crosses val="autoZero"/>
        <c:auto val="1"/>
        <c:lblAlgn val="ctr"/>
        <c:lblOffset val="100"/>
        <c:noMultiLvlLbl val="0"/>
      </c:catAx>
      <c:valAx>
        <c:axId val="127324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 Narrow" pitchFamily="34" charset="0"/>
              </a:defRPr>
            </a:pPr>
            <a:endParaRPr lang="ru-RU"/>
          </a:p>
        </c:txPr>
        <c:crossAx val="12731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 модульных </a:t>
            </a:r>
            <a:r>
              <a:rPr lang="ru-RU" dirty="0" err="1"/>
              <a:t>ФАПов</a:t>
            </a:r>
            <a:endParaRPr lang="ru-RU" dirty="0"/>
          </a:p>
        </c:rich>
      </c:tx>
      <c:layout>
        <c:manualLayout>
          <c:xMode val="edge"/>
          <c:yMode val="edge"/>
          <c:x val="0.17092007674191687"/>
          <c:y val="9.76216552284846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635938158546752E-2"/>
          <c:y val="0.19253323953121276"/>
          <c:w val="0.91281634492111086"/>
          <c:h val="0.69071023998506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7362586952704204E-3"/>
                  <c:y val="1.48117217554715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932387440821998E-3"/>
                  <c:y val="1.3148648443849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720256889019504E-3"/>
                  <c:y val="1.66877641674303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450931975300256E-3"/>
                  <c:y val="1.91257419021889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2683429439739689E-3"/>
                  <c:y val="1.7140024391741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8551935089648492E-3"/>
                  <c:y val="-1.23482196341557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2682432952451449E-3"/>
                  <c:y val="-2.19694639071916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7072973180980573E-2"/>
                  <c:y val="-1.7548801697428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8912998737845156E-3"/>
                  <c:y val="-1.71783109715777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0.417845448146999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74</c:v>
                </c:pt>
                <c:pt idx="1">
                  <c:v>82</c:v>
                </c:pt>
                <c:pt idx="2">
                  <c:v>78</c:v>
                </c:pt>
                <c:pt idx="3">
                  <c:v>74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00285056"/>
        <c:axId val="101017088"/>
      </c:barChart>
      <c:catAx>
        <c:axId val="10028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017088"/>
        <c:crosses val="autoZero"/>
        <c:auto val="1"/>
        <c:lblAlgn val="ctr"/>
        <c:lblOffset val="100"/>
        <c:noMultiLvlLbl val="0"/>
      </c:catAx>
      <c:valAx>
        <c:axId val="101017088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100285056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latin typeface="Georgia" panose="02040502050405020303" pitchFamily="18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Объём </a:t>
            </a:r>
            <a:r>
              <a:rPr lang="ru-RU" dirty="0"/>
              <a:t>финансирования, тыс</a:t>
            </a:r>
            <a:r>
              <a:rPr lang="ru-RU" dirty="0" smtClean="0"/>
              <a:t>. рублей </a:t>
            </a:r>
            <a:endParaRPr lang="ru-RU" dirty="0"/>
          </a:p>
        </c:rich>
      </c:tx>
      <c:layout>
        <c:manualLayout>
          <c:xMode val="edge"/>
          <c:yMode val="edge"/>
          <c:x val="0.1513673227678578"/>
          <c:y val="8.818464615042773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0631328319841859E-2"/>
                  <c:y val="7.46271247639151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155 </a:t>
                    </a:r>
                    <a:r>
                      <a:rPr lang="en-US" dirty="0" smtClean="0"/>
                      <a:t>470,41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932387440821998E-3"/>
                  <c:y val="1.3148648443849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720256889019504E-3"/>
                  <c:y val="1.66877641674303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217 </a:t>
                    </a:r>
                    <a:r>
                      <a:rPr lang="en-US" dirty="0" smtClean="0"/>
                      <a:t>298,34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450931975300256E-3"/>
                  <c:y val="1.91257419021889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188 </a:t>
                    </a:r>
                    <a:r>
                      <a:rPr lang="en-US" dirty="0" smtClean="0"/>
                      <a:t>642,65</a:t>
                    </a:r>
                    <a:r>
                      <a:rPr lang="ru-RU" dirty="0" smtClean="0"/>
                      <a:t>*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2683429439739689E-3"/>
                  <c:y val="1.7140024391741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8551935089648492E-3"/>
                  <c:y val="-1.23482196341557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2682432952451449E-3"/>
                  <c:y val="-2.19694639071916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7072973180980573E-2"/>
                  <c:y val="-1.7548801697428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8912998737845156E-3"/>
                  <c:y val="-1.71783109715777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0.417845448146999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155470.41</c:v>
                </c:pt>
                <c:pt idx="1">
                  <c:v>176182.08</c:v>
                </c:pt>
                <c:pt idx="2">
                  <c:v>217298.34</c:v>
                </c:pt>
                <c:pt idx="3">
                  <c:v>188642.65</c:v>
                </c:pt>
                <c:pt idx="4">
                  <c:v>163052.79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00667776"/>
        <c:axId val="100670464"/>
      </c:barChart>
      <c:catAx>
        <c:axId val="100667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670464"/>
        <c:crosses val="autoZero"/>
        <c:auto val="1"/>
        <c:lblAlgn val="ctr"/>
        <c:lblOffset val="100"/>
        <c:noMultiLvlLbl val="0"/>
      </c:catAx>
      <c:valAx>
        <c:axId val="100670464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100667776"/>
        <c:crossesAt val="1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>
          <a:latin typeface="Georgia" panose="02040502050405020303" pitchFamily="18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>
                <a:solidFill>
                  <a:srgbClr val="0070C0"/>
                </a:solidFill>
              </a:defRPr>
            </a:pPr>
            <a:r>
              <a:rPr lang="ru-RU" sz="1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Рождаемость</a:t>
            </a:r>
            <a:endParaRPr lang="ru-RU" sz="1400" b="1" dirty="0">
              <a:solidFill>
                <a:srgbClr val="0070C0"/>
              </a:solidFill>
              <a:latin typeface="Georgia" panose="02040502050405020303" pitchFamily="18" charset="0"/>
            </a:endParaRPr>
          </a:p>
        </c:rich>
      </c:tx>
      <c:layout>
        <c:manualLayout>
          <c:xMode val="edge"/>
          <c:yMode val="edge"/>
          <c:x val="0.25426392859520447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736258695270423E-3"/>
                  <c:y val="1.48117217554715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5932387440822007E-3"/>
                  <c:y val="1.3148648443849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720256889019508E-3"/>
                  <c:y val="1.6687764167430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450931975300282E-3"/>
                  <c:y val="1.91257419021889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2683429439739707E-3"/>
                  <c:y val="1.7140024391741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8551935089648492E-3"/>
                  <c:y val="-1.23482196341557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2682432952451475E-3"/>
                  <c:y val="-2.19694639071916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7072973180980573E-2"/>
                  <c:y val="-1.75488016974288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8912998737845156E-3"/>
                  <c:y val="-1.71783109715777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0.417845448146999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12.9</c:v>
                </c:pt>
                <c:pt idx="1">
                  <c:v>13.4</c:v>
                </c:pt>
                <c:pt idx="2">
                  <c:v>14.5</c:v>
                </c:pt>
                <c:pt idx="3">
                  <c:v>14.8</c:v>
                </c:pt>
                <c:pt idx="4">
                  <c:v>14.8</c:v>
                </c:pt>
                <c:pt idx="5">
                  <c:v>14.7</c:v>
                </c:pt>
                <c:pt idx="6">
                  <c:v>14.5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33551488"/>
        <c:axId val="33554432"/>
      </c:barChart>
      <c:catAx>
        <c:axId val="3355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554432"/>
        <c:crosses val="autoZero"/>
        <c:auto val="1"/>
        <c:lblAlgn val="ctr"/>
        <c:lblOffset val="100"/>
        <c:noMultiLvlLbl val="0"/>
      </c:catAx>
      <c:valAx>
        <c:axId val="33554432"/>
        <c:scaling>
          <c:orientation val="minMax"/>
          <c:max val="15"/>
          <c:min val="9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ru-RU"/>
          </a:p>
        </c:txPr>
        <c:crossAx val="33551488"/>
        <c:crossesAt val="1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000">
          <a:latin typeface="+mn-lt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>
                <a:solidFill>
                  <a:srgbClr val="0070C0"/>
                </a:solidFill>
              </a:defRPr>
            </a:pPr>
            <a:r>
              <a:rPr lang="ru-RU" b="1" dirty="0">
                <a:latin typeface="Georgia" panose="02040502050405020303" pitchFamily="18" charset="0"/>
              </a:rPr>
              <a:t>Младенческая </a:t>
            </a:r>
            <a:r>
              <a:rPr lang="ru-RU" b="1" dirty="0" smtClean="0">
                <a:latin typeface="Georgia" panose="02040502050405020303" pitchFamily="18" charset="0"/>
              </a:rPr>
              <a:t>смертность </a:t>
            </a:r>
          </a:p>
          <a:p>
            <a:pPr>
              <a:defRPr sz="1400" b="0">
                <a:solidFill>
                  <a:srgbClr val="0070C0"/>
                </a:solidFill>
              </a:defRPr>
            </a:pPr>
            <a:r>
              <a:rPr lang="ru-RU" sz="700" b="0" dirty="0" smtClean="0">
                <a:latin typeface="Calibri" panose="020F0502020204030204" pitchFamily="34" charset="0"/>
              </a:rPr>
              <a:t>на 1000 родившихся</a:t>
            </a:r>
            <a:endParaRPr lang="ru-RU" sz="700" b="0" dirty="0">
              <a:latin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3189869963529804"/>
          <c:y val="0.1466001828256899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5771373709737012E-2"/>
          <c:y val="0.23636335728778674"/>
          <c:w val="0.85326159743988461"/>
          <c:h val="0.660041973633665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Младенческая смертность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8167746417092006E-17"/>
                  <c:y val="-0.1227853337933212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0431651914334556E-4"/>
                  <c:y val="-0.1117321028657634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682342556776883E-3"/>
                  <c:y val="-0.1643472362719932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5725507748210718E-3"/>
                  <c:y val="-0.2007770335459803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5725507748210718E-3"/>
                  <c:y val="-0.1762293224729417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1211950681372526E-7"/>
                  <c:y val="-0.1648139241838626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2172660765735275E-3"/>
                  <c:y val="-0.1183366321870669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2804729885735439E-2"/>
                  <c:y val="-0.1469130936687007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2682432952451475E-3"/>
                  <c:y val="-0.2192795070142079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0.1988847032485317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5.6</c:v>
                </c:pt>
                <c:pt idx="1">
                  <c:v>5</c:v>
                </c:pt>
                <c:pt idx="2">
                  <c:v>6.4</c:v>
                </c:pt>
                <c:pt idx="3">
                  <c:v>7</c:v>
                </c:pt>
                <c:pt idx="4">
                  <c:v>6.5</c:v>
                </c:pt>
                <c:pt idx="5">
                  <c:v>6.1</c:v>
                </c:pt>
                <c:pt idx="6">
                  <c:v>5.3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33577600"/>
        <c:axId val="33641984"/>
      </c:barChart>
      <c:catAx>
        <c:axId val="3357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641984"/>
        <c:crosses val="autoZero"/>
        <c:auto val="1"/>
        <c:lblAlgn val="ctr"/>
        <c:lblOffset val="100"/>
        <c:tickLblSkip val="1"/>
        <c:noMultiLvlLbl val="0"/>
      </c:catAx>
      <c:valAx>
        <c:axId val="33641984"/>
        <c:scaling>
          <c:orientation val="minMax"/>
          <c:max val="10"/>
          <c:min val="4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ru-RU"/>
          </a:p>
        </c:txPr>
        <c:crossAx val="33577600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303043826129498E-2"/>
          <c:y val="9.4105885260839572E-2"/>
          <c:w val="0.96739391234774097"/>
          <c:h val="0.3410018819806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PowerPoint]удовлетворенность '!$B$34</c:f>
              <c:strCache>
                <c:ptCount val="1"/>
                <c:pt idx="0">
                  <c:v> Комитет РТ по социально-экономическому мониторингу (Татарстанстат) 
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6666666666666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4746820848103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058395939200035E-5"/>
                  <c:y val="1.7849671549496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PowerPoint]удовлетворенность '!$C$33:$F$33</c:f>
              <c:strCache>
                <c:ptCount val="4"/>
                <c:pt idx="0">
                  <c:v>2013 г</c:v>
                </c:pt>
                <c:pt idx="1">
                  <c:v>2014 г</c:v>
                </c:pt>
                <c:pt idx="2">
                  <c:v>2015 г</c:v>
                </c:pt>
                <c:pt idx="3">
                  <c:v>2016 г.</c:v>
                </c:pt>
              </c:strCache>
            </c:strRef>
          </c:cat>
          <c:val>
            <c:numRef>
              <c:f>'[Диаграмма в Microsoft PowerPoint]удовлетворенность '!$C$34:$F$34</c:f>
              <c:numCache>
                <c:formatCode>0.0%</c:formatCode>
                <c:ptCount val="4"/>
                <c:pt idx="0">
                  <c:v>0.622</c:v>
                </c:pt>
                <c:pt idx="1">
                  <c:v>0.67600000000000005</c:v>
                </c:pt>
                <c:pt idx="2">
                  <c:v>0.74199999999999999</c:v>
                </c:pt>
                <c:pt idx="3">
                  <c:v>0.751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PowerPoint]удовлетворенность '!$B$35</c:f>
              <c:strCache>
                <c:ptCount val="1"/>
                <c:pt idx="0">
                  <c:v>Территориальный фонд обязательного медицинского страхования РТ
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6350" cap="sq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ysDash"/>
              </a:ln>
            </c:spPr>
          </c:dPt>
          <c:dLbls>
            <c:dLbl>
              <c:idx val="0"/>
              <c:layout>
                <c:manualLayout>
                  <c:x val="2.469170092211978E-2"/>
                  <c:y val="8.53399801455752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64189786568999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10954338406843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92837957313799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PowerPoint]удовлетворенность '!$C$33:$F$33</c:f>
              <c:strCache>
                <c:ptCount val="4"/>
                <c:pt idx="0">
                  <c:v>2013 г</c:v>
                </c:pt>
                <c:pt idx="1">
                  <c:v>2014 г</c:v>
                </c:pt>
                <c:pt idx="2">
                  <c:v>2015 г</c:v>
                </c:pt>
                <c:pt idx="3">
                  <c:v>2016 г.</c:v>
                </c:pt>
              </c:strCache>
            </c:strRef>
          </c:cat>
          <c:val>
            <c:numRef>
              <c:f>'[Диаграмма в Microsoft PowerPoint]удовлетворенность '!$C$35:$F$35</c:f>
              <c:numCache>
                <c:formatCode>0.0%</c:formatCode>
                <c:ptCount val="4"/>
                <c:pt idx="0">
                  <c:v>0.56699999999999995</c:v>
                </c:pt>
                <c:pt idx="1">
                  <c:v>0.64700000000000002</c:v>
                </c:pt>
                <c:pt idx="2">
                  <c:v>0.54800000000000004</c:v>
                </c:pt>
                <c:pt idx="3">
                  <c:v>0.71799999999999997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PowerPoint]удовлетворенность '!$B$36</c:f>
              <c:strCache>
                <c:ptCount val="1"/>
                <c:pt idx="0">
                  <c:v>Оператор "Великая медицина"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1.8512065419435297E-2"/>
                  <c:y val="-1.07789441835068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PowerPoint]удовлетворенность '!$C$33:$F$33</c:f>
              <c:strCache>
                <c:ptCount val="4"/>
                <c:pt idx="0">
                  <c:v>2013 г</c:v>
                </c:pt>
                <c:pt idx="1">
                  <c:v>2014 г</c:v>
                </c:pt>
                <c:pt idx="2">
                  <c:v>2015 г</c:v>
                </c:pt>
                <c:pt idx="3">
                  <c:v>2016 г.</c:v>
                </c:pt>
              </c:strCache>
            </c:strRef>
          </c:cat>
          <c:val>
            <c:numRef>
              <c:f>'[Диаграмма в Microsoft PowerPoint]удовлетворенность '!$C$36:$F$36</c:f>
              <c:numCache>
                <c:formatCode>General</c:formatCode>
                <c:ptCount val="4"/>
                <c:pt idx="3" formatCode="0.0%">
                  <c:v>0.72199999999999998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7501568"/>
        <c:axId val="37523840"/>
      </c:barChart>
      <c:catAx>
        <c:axId val="375015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37523840"/>
        <c:crosses val="autoZero"/>
        <c:auto val="1"/>
        <c:lblAlgn val="ctr"/>
        <c:lblOffset val="100"/>
        <c:noMultiLvlLbl val="0"/>
      </c:catAx>
      <c:valAx>
        <c:axId val="3752384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375015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60741782869706962"/>
          <c:w val="0.99150761026552603"/>
          <c:h val="0.39258217130293038"/>
        </c:manualLayout>
      </c:layout>
      <c:overlay val="0"/>
      <c:txPr>
        <a:bodyPr/>
        <a:lstStyle/>
        <a:p>
          <a:pPr>
            <a:defRPr sz="160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28324928182626"/>
          <c:y val="2.6611539769434572E-2"/>
          <c:w val="0.75256729906994457"/>
          <c:h val="0.9163637321532058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1"/>
              <c:layout>
                <c:manualLayout>
                  <c:x val="5.4585562109739257E-2"/>
                  <c:y val="-4.1699426559442115E-3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2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[Книга1]Лист1!$A$3:$A$17</c:f>
              <c:strCache>
                <c:ptCount val="15"/>
                <c:pt idx="0">
                  <c:v>Оренбургская область</c:v>
                </c:pt>
                <c:pt idx="1">
                  <c:v>Республика Татарстан</c:v>
                </c:pt>
                <c:pt idx="2">
                  <c:v>Hижегородская область</c:v>
                </c:pt>
                <c:pt idx="3">
                  <c:v>Чувашская Республика</c:v>
                </c:pt>
                <c:pt idx="4">
                  <c:v>Республика Мордовия</c:v>
                </c:pt>
                <c:pt idx="5">
                  <c:v>Республика Марий Эл</c:v>
                </c:pt>
                <c:pt idx="6">
                  <c:v>Республика Башкортостан</c:v>
                </c:pt>
                <c:pt idx="7">
                  <c:v>РОССИЙСКАЯ ФЕДЕРАЦИЯ</c:v>
                </c:pt>
                <c:pt idx="8">
                  <c:v>Пермский край</c:v>
                </c:pt>
                <c:pt idx="9">
                  <c:v>Пензенская область</c:v>
                </c:pt>
                <c:pt idx="10">
                  <c:v>Самарская область</c:v>
                </c:pt>
                <c:pt idx="11">
                  <c:v>Ульяновская область</c:v>
                </c:pt>
                <c:pt idx="12">
                  <c:v>Кировская область</c:v>
                </c:pt>
                <c:pt idx="13">
                  <c:v>Удмуртская Республика</c:v>
                </c:pt>
                <c:pt idx="14">
                  <c:v>Саратовская область</c:v>
                </c:pt>
              </c:strCache>
            </c:strRef>
          </c:cat>
          <c:val>
            <c:numRef>
              <c:f>[Книга1]Лист1!$B$3:$B$17</c:f>
              <c:numCache>
                <c:formatCode>General</c:formatCode>
                <c:ptCount val="15"/>
                <c:pt idx="0">
                  <c:v>47.7</c:v>
                </c:pt>
                <c:pt idx="1">
                  <c:v>46.8</c:v>
                </c:pt>
                <c:pt idx="2">
                  <c:v>46.8</c:v>
                </c:pt>
                <c:pt idx="3">
                  <c:v>46.5</c:v>
                </c:pt>
                <c:pt idx="4">
                  <c:v>43.8</c:v>
                </c:pt>
                <c:pt idx="5">
                  <c:v>43.7</c:v>
                </c:pt>
                <c:pt idx="6">
                  <c:v>41.7</c:v>
                </c:pt>
                <c:pt idx="7">
                  <c:v>40</c:v>
                </c:pt>
                <c:pt idx="8">
                  <c:v>39.1</c:v>
                </c:pt>
                <c:pt idx="9">
                  <c:v>39</c:v>
                </c:pt>
                <c:pt idx="10">
                  <c:v>36.6</c:v>
                </c:pt>
                <c:pt idx="11">
                  <c:v>35.800000000000004</c:v>
                </c:pt>
                <c:pt idx="12">
                  <c:v>35</c:v>
                </c:pt>
                <c:pt idx="13">
                  <c:v>34.4</c:v>
                </c:pt>
                <c:pt idx="14">
                  <c:v>33.700000000000003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axId val="95965184"/>
        <c:axId val="95966720"/>
      </c:barChart>
      <c:catAx>
        <c:axId val="95965184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5966720"/>
        <c:crosses val="autoZero"/>
        <c:auto val="1"/>
        <c:lblAlgn val="ctr"/>
        <c:lblOffset val="100"/>
        <c:tickLblSkip val="1"/>
        <c:noMultiLvlLbl val="0"/>
      </c:catAx>
      <c:valAx>
        <c:axId val="9596672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95965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2014 г</c:v>
                </c:pt>
              </c:strCache>
            </c:strRef>
          </c:tx>
          <c:invertIfNegative val="0"/>
          <c:cat>
            <c:strRef>
              <c:f>Лист1!$B$3:$B$7</c:f>
              <c:strCache>
                <c:ptCount val="5"/>
                <c:pt idx="0">
                  <c:v>УКС и КМД</c:v>
                </c:pt>
                <c:pt idx="1">
                  <c:v>УЗ г. Казань</c:v>
                </c:pt>
                <c:pt idx="2">
                  <c:v>УЗ г. Н. Челны</c:v>
                </c:pt>
                <c:pt idx="3">
                  <c:v>УЗ г. Альметьевск</c:v>
                </c:pt>
                <c:pt idx="4">
                  <c:v>УЗ г. Нижнекамск</c:v>
                </c:pt>
              </c:strCache>
            </c:strRef>
          </c:cat>
          <c:val>
            <c:numRef>
              <c:f>Лист1!$C$3:$C$7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2015 г</c:v>
                </c:pt>
              </c:strCache>
            </c:strRef>
          </c:tx>
          <c:invertIfNegative val="0"/>
          <c:cat>
            <c:strRef>
              <c:f>Лист1!$B$3:$B$7</c:f>
              <c:strCache>
                <c:ptCount val="5"/>
                <c:pt idx="0">
                  <c:v>УКС и КМД</c:v>
                </c:pt>
                <c:pt idx="1">
                  <c:v>УЗ г. Казань</c:v>
                </c:pt>
                <c:pt idx="2">
                  <c:v>УЗ г. Н. Челны</c:v>
                </c:pt>
                <c:pt idx="3">
                  <c:v>УЗ г. Альметьевск</c:v>
                </c:pt>
                <c:pt idx="4">
                  <c:v>УЗ г. Нижнекамск</c:v>
                </c:pt>
              </c:strCache>
            </c:strRef>
          </c:cat>
          <c:val>
            <c:numRef>
              <c:f>Лист1!$D$3:$D$7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Лист1!$E$2</c:f>
              <c:strCache>
                <c:ptCount val="1"/>
                <c:pt idx="0">
                  <c:v>2016 г</c:v>
                </c:pt>
              </c:strCache>
            </c:strRef>
          </c:tx>
          <c:invertIfNegative val="0"/>
          <c:cat>
            <c:strRef>
              <c:f>Лист1!$B$3:$B$7</c:f>
              <c:strCache>
                <c:ptCount val="5"/>
                <c:pt idx="0">
                  <c:v>УКС и КМД</c:v>
                </c:pt>
                <c:pt idx="1">
                  <c:v>УЗ г. Казань</c:v>
                </c:pt>
                <c:pt idx="2">
                  <c:v>УЗ г. Н. Челны</c:v>
                </c:pt>
                <c:pt idx="3">
                  <c:v>УЗ г. Альметьевск</c:v>
                </c:pt>
                <c:pt idx="4">
                  <c:v>УЗ г. Нижнекамск</c:v>
                </c:pt>
              </c:strCache>
            </c:strRef>
          </c:cat>
          <c:val>
            <c:numRef>
              <c:f>Лист1!$E$3:$E$7</c:f>
              <c:numCache>
                <c:formatCode>General</c:formatCode>
                <c:ptCount val="5"/>
                <c:pt idx="0">
                  <c:v>5</c:v>
                </c:pt>
                <c:pt idx="1">
                  <c:v>13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372544"/>
        <c:axId val="129374080"/>
      </c:barChart>
      <c:catAx>
        <c:axId val="129372544"/>
        <c:scaling>
          <c:orientation val="minMax"/>
        </c:scaling>
        <c:delete val="0"/>
        <c:axPos val="l"/>
        <c:majorTickMark val="out"/>
        <c:minorTickMark val="none"/>
        <c:tickLblPos val="nextTo"/>
        <c:crossAx val="129374080"/>
        <c:crosses val="autoZero"/>
        <c:auto val="1"/>
        <c:lblAlgn val="ctr"/>
        <c:lblOffset val="100"/>
        <c:noMultiLvlLbl val="0"/>
      </c:catAx>
      <c:valAx>
        <c:axId val="1293740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372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009392652164497"/>
          <c:y val="0.24716396353022599"/>
          <c:w val="0.1058400554223967"/>
          <c:h val="0.46053910676591492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Лист1!$C$12</c:f>
              <c:strCache>
                <c:ptCount val="1"/>
                <c:pt idx="0">
                  <c:v>2014 г</c:v>
                </c:pt>
              </c:strCache>
            </c:strRef>
          </c:tx>
          <c:invertIfNegative val="0"/>
          <c:cat>
            <c:strRef>
              <c:f>Лист1!$B$13:$B$17</c:f>
              <c:strCache>
                <c:ptCount val="5"/>
                <c:pt idx="0">
                  <c:v>УКС и КМД</c:v>
                </c:pt>
                <c:pt idx="1">
                  <c:v>УЗ г. Казань</c:v>
                </c:pt>
                <c:pt idx="2">
                  <c:v>УЗ г. Н. Челны</c:v>
                </c:pt>
                <c:pt idx="3">
                  <c:v>УЗ г. Альметьевск</c:v>
                </c:pt>
                <c:pt idx="4">
                  <c:v>УЗ г. Нижнекамск</c:v>
                </c:pt>
              </c:strCache>
            </c:strRef>
          </c:cat>
          <c:val>
            <c:numRef>
              <c:f>Лист1!$C$13:$C$17</c:f>
              <c:numCache>
                <c:formatCode>General</c:formatCode>
                <c:ptCount val="5"/>
                <c:pt idx="0">
                  <c:v>174</c:v>
                </c:pt>
                <c:pt idx="1">
                  <c:v>19</c:v>
                </c:pt>
                <c:pt idx="2">
                  <c:v>45</c:v>
                </c:pt>
                <c:pt idx="3">
                  <c:v>20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2015 г</c:v>
                </c:pt>
              </c:strCache>
            </c:strRef>
          </c:tx>
          <c:invertIfNegative val="0"/>
          <c:cat>
            <c:strRef>
              <c:f>Лист1!$B$13:$B$17</c:f>
              <c:strCache>
                <c:ptCount val="5"/>
                <c:pt idx="0">
                  <c:v>УКС и КМД</c:v>
                </c:pt>
                <c:pt idx="1">
                  <c:v>УЗ г. Казань</c:v>
                </c:pt>
                <c:pt idx="2">
                  <c:v>УЗ г. Н. Челны</c:v>
                </c:pt>
                <c:pt idx="3">
                  <c:v>УЗ г. Альметьевск</c:v>
                </c:pt>
                <c:pt idx="4">
                  <c:v>УЗ г. Нижнекамск</c:v>
                </c:pt>
              </c:strCache>
            </c:strRef>
          </c:cat>
          <c:val>
            <c:numRef>
              <c:f>Лист1!$D$13:$D$17</c:f>
              <c:numCache>
                <c:formatCode>General</c:formatCode>
                <c:ptCount val="5"/>
                <c:pt idx="0">
                  <c:v>196</c:v>
                </c:pt>
                <c:pt idx="1">
                  <c:v>17</c:v>
                </c:pt>
                <c:pt idx="2">
                  <c:v>48</c:v>
                </c:pt>
                <c:pt idx="3">
                  <c:v>23</c:v>
                </c:pt>
                <c:pt idx="4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Лист1!$E$12</c:f>
              <c:strCache>
                <c:ptCount val="1"/>
                <c:pt idx="0">
                  <c:v>2016 г</c:v>
                </c:pt>
              </c:strCache>
            </c:strRef>
          </c:tx>
          <c:invertIfNegative val="0"/>
          <c:cat>
            <c:strRef>
              <c:f>Лист1!$B$13:$B$17</c:f>
              <c:strCache>
                <c:ptCount val="5"/>
                <c:pt idx="0">
                  <c:v>УКС и КМД</c:v>
                </c:pt>
                <c:pt idx="1">
                  <c:v>УЗ г. Казань</c:v>
                </c:pt>
                <c:pt idx="2">
                  <c:v>УЗ г. Н. Челны</c:v>
                </c:pt>
                <c:pt idx="3">
                  <c:v>УЗ г. Альметьевск</c:v>
                </c:pt>
                <c:pt idx="4">
                  <c:v>УЗ г. Нижнекамск</c:v>
                </c:pt>
              </c:strCache>
            </c:strRef>
          </c:cat>
          <c:val>
            <c:numRef>
              <c:f>Лист1!$E$13:$E$17</c:f>
              <c:numCache>
                <c:formatCode>General</c:formatCode>
                <c:ptCount val="5"/>
                <c:pt idx="0">
                  <c:v>150</c:v>
                </c:pt>
                <c:pt idx="1">
                  <c:v>41</c:v>
                </c:pt>
                <c:pt idx="2">
                  <c:v>18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108992"/>
        <c:axId val="129118976"/>
      </c:barChart>
      <c:catAx>
        <c:axId val="129108992"/>
        <c:scaling>
          <c:orientation val="minMax"/>
        </c:scaling>
        <c:delete val="0"/>
        <c:axPos val="l"/>
        <c:majorTickMark val="out"/>
        <c:minorTickMark val="none"/>
        <c:tickLblPos val="nextTo"/>
        <c:crossAx val="129118976"/>
        <c:crosses val="autoZero"/>
        <c:auto val="1"/>
        <c:lblAlgn val="ctr"/>
        <c:lblOffset val="100"/>
        <c:noMultiLvlLbl val="0"/>
      </c:catAx>
      <c:valAx>
        <c:axId val="1291189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108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177954803515245"/>
          <c:y val="0.27933524232369095"/>
          <c:w val="0.1063702432309781"/>
          <c:h val="0.44989452152567322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Лист1!$C$30</c:f>
              <c:strCache>
                <c:ptCount val="1"/>
                <c:pt idx="0">
                  <c:v>2015 г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Лист1!$B$31:$B$34</c:f>
              <c:strCache>
                <c:ptCount val="4"/>
                <c:pt idx="0">
                  <c:v>УМ и ТКОТ</c:v>
                </c:pt>
                <c:pt idx="1">
                  <c:v>УЗ г. Н. Челны</c:v>
                </c:pt>
                <c:pt idx="2">
                  <c:v>УЗ г. Альметьевск</c:v>
                </c:pt>
                <c:pt idx="3">
                  <c:v>УЗ г. Нижнекамск</c:v>
                </c:pt>
              </c:strCache>
            </c:strRef>
          </c:cat>
          <c:val>
            <c:numRef>
              <c:f>Лист1!$C$31:$C$34</c:f>
              <c:numCache>
                <c:formatCode>General</c:formatCode>
                <c:ptCount val="4"/>
                <c:pt idx="0">
                  <c:v>2</c:v>
                </c:pt>
                <c:pt idx="1">
                  <c:v>15</c:v>
                </c:pt>
                <c:pt idx="2">
                  <c:v>15</c:v>
                </c:pt>
                <c:pt idx="3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Лист1!$D$30</c:f>
              <c:strCache>
                <c:ptCount val="1"/>
                <c:pt idx="0">
                  <c:v>2016 г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Лист1!$B$31:$B$34</c:f>
              <c:strCache>
                <c:ptCount val="4"/>
                <c:pt idx="0">
                  <c:v>УМ и ТКОТ</c:v>
                </c:pt>
                <c:pt idx="1">
                  <c:v>УЗ г. Н. Челны</c:v>
                </c:pt>
                <c:pt idx="2">
                  <c:v>УЗ г. Альметьевск</c:v>
                </c:pt>
                <c:pt idx="3">
                  <c:v>УЗ г. Нижнекамск</c:v>
                </c:pt>
              </c:strCache>
            </c:strRef>
          </c:cat>
          <c:val>
            <c:numRef>
              <c:f>Лист1!$D$31:$D$34</c:f>
              <c:numCache>
                <c:formatCode>General</c:formatCode>
                <c:ptCount val="4"/>
                <c:pt idx="0">
                  <c:v>6</c:v>
                </c:pt>
                <c:pt idx="1">
                  <c:v>15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148032"/>
        <c:axId val="129149568"/>
      </c:barChart>
      <c:catAx>
        <c:axId val="129148032"/>
        <c:scaling>
          <c:orientation val="minMax"/>
        </c:scaling>
        <c:delete val="0"/>
        <c:axPos val="l"/>
        <c:majorTickMark val="out"/>
        <c:minorTickMark val="none"/>
        <c:tickLblPos val="nextTo"/>
        <c:crossAx val="129149568"/>
        <c:crosses val="autoZero"/>
        <c:auto val="1"/>
        <c:lblAlgn val="ctr"/>
        <c:lblOffset val="100"/>
        <c:noMultiLvlLbl val="0"/>
      </c:catAx>
      <c:valAx>
        <c:axId val="1291495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129148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94181202088655"/>
          <c:y val="0.38430264505145073"/>
          <c:w val="0.12551688701255417"/>
          <c:h val="0.19915204616904428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7017153461291501E-2"/>
          <c:y val="1.3537076127343874E-2"/>
          <c:w val="0.91580596506226219"/>
          <c:h val="0.55053611674863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'экмп диагр'!$C$54</c:f>
              <c:strCache>
                <c:ptCount val="1"/>
                <c:pt idx="0">
                  <c:v>результаты внутреннего контроля (% выявленных дефектов) </c:v>
                </c:pt>
              </c:strCache>
            </c:strRef>
          </c:tx>
          <c:invertIfNegative val="0"/>
          <c:cat>
            <c:strRef>
              <c:f>'экмп диагр'!$B$55:$B$65</c:f>
              <c:strCache>
                <c:ptCount val="11"/>
                <c:pt idx="0">
                  <c:v>Азнакаевская ЦРБ</c:v>
                </c:pt>
                <c:pt idx="1">
                  <c:v>Актанышская ЦРБ</c:v>
                </c:pt>
                <c:pt idx="2">
                  <c:v>Альметьевская ЦРБ</c:v>
                </c:pt>
                <c:pt idx="3">
                  <c:v>Заинская ЦРБ</c:v>
                </c:pt>
                <c:pt idx="4">
                  <c:v>Кукморская ЦРБ</c:v>
                </c:pt>
                <c:pt idx="5">
                  <c:v>Менделеевская ЦРБ</c:v>
                </c:pt>
                <c:pt idx="6">
                  <c:v>Нижнекамская ЦРБ</c:v>
                </c:pt>
                <c:pt idx="7">
                  <c:v>Новошешминская ЦРБ</c:v>
                </c:pt>
                <c:pt idx="8">
                  <c:v>Сабинская ЦРБ</c:v>
                </c:pt>
                <c:pt idx="9">
                  <c:v>Сармановская ЦРБ</c:v>
                </c:pt>
                <c:pt idx="10">
                  <c:v>Тетюшская ЦРБ</c:v>
                </c:pt>
              </c:strCache>
            </c:strRef>
          </c:cat>
          <c:val>
            <c:numRef>
              <c:f>'экмп диагр'!$C$55:$C$65</c:f>
              <c:numCache>
                <c:formatCode>General</c:formatCode>
                <c:ptCount val="11"/>
                <c:pt idx="0">
                  <c:v>18</c:v>
                </c:pt>
                <c:pt idx="1">
                  <c:v>31</c:v>
                </c:pt>
                <c:pt idx="2">
                  <c:v>100</c:v>
                </c:pt>
                <c:pt idx="3">
                  <c:v>54</c:v>
                </c:pt>
                <c:pt idx="4">
                  <c:v>47</c:v>
                </c:pt>
                <c:pt idx="5">
                  <c:v>19</c:v>
                </c:pt>
                <c:pt idx="6">
                  <c:v>7</c:v>
                </c:pt>
                <c:pt idx="7">
                  <c:v>34</c:v>
                </c:pt>
                <c:pt idx="8">
                  <c:v>33</c:v>
                </c:pt>
                <c:pt idx="9">
                  <c:v>91</c:v>
                </c:pt>
                <c:pt idx="10">
                  <c:v>43</c:v>
                </c:pt>
              </c:numCache>
            </c:numRef>
          </c:val>
        </c:ser>
        <c:ser>
          <c:idx val="1"/>
          <c:order val="1"/>
          <c:tx>
            <c:strRef>
              <c:f>'экмп диагр'!$D$54</c:f>
              <c:strCache>
                <c:ptCount val="1"/>
                <c:pt idx="0">
                  <c:v>результаты  экспертизы качества  СМО (% выявленных нарушений)</c:v>
                </c:pt>
              </c:strCache>
            </c:strRef>
          </c:tx>
          <c:invertIfNegative val="0"/>
          <c:cat>
            <c:strRef>
              <c:f>'экмп диагр'!$B$55:$B$65</c:f>
              <c:strCache>
                <c:ptCount val="11"/>
                <c:pt idx="0">
                  <c:v>Азнакаевская ЦРБ</c:v>
                </c:pt>
                <c:pt idx="1">
                  <c:v>Актанышская ЦРБ</c:v>
                </c:pt>
                <c:pt idx="2">
                  <c:v>Альметьевская ЦРБ</c:v>
                </c:pt>
                <c:pt idx="3">
                  <c:v>Заинская ЦРБ</c:v>
                </c:pt>
                <c:pt idx="4">
                  <c:v>Кукморская ЦРБ</c:v>
                </c:pt>
                <c:pt idx="5">
                  <c:v>Менделеевская ЦРБ</c:v>
                </c:pt>
                <c:pt idx="6">
                  <c:v>Нижнекамская ЦРБ</c:v>
                </c:pt>
                <c:pt idx="7">
                  <c:v>Новошешминская ЦРБ</c:v>
                </c:pt>
                <c:pt idx="8">
                  <c:v>Сабинская ЦРБ</c:v>
                </c:pt>
                <c:pt idx="9">
                  <c:v>Сармановская ЦРБ</c:v>
                </c:pt>
                <c:pt idx="10">
                  <c:v>Тетюшская ЦРБ</c:v>
                </c:pt>
              </c:strCache>
            </c:strRef>
          </c:cat>
          <c:val>
            <c:numRef>
              <c:f>'экмп диагр'!$D$55:$D$65</c:f>
              <c:numCache>
                <c:formatCode>General</c:formatCode>
                <c:ptCount val="11"/>
                <c:pt idx="0">
                  <c:v>40</c:v>
                </c:pt>
                <c:pt idx="1">
                  <c:v>14</c:v>
                </c:pt>
                <c:pt idx="2">
                  <c:v>33</c:v>
                </c:pt>
                <c:pt idx="3">
                  <c:v>10</c:v>
                </c:pt>
                <c:pt idx="4">
                  <c:v>26</c:v>
                </c:pt>
                <c:pt idx="5">
                  <c:v>36</c:v>
                </c:pt>
                <c:pt idx="6">
                  <c:v>44</c:v>
                </c:pt>
                <c:pt idx="7">
                  <c:v>24</c:v>
                </c:pt>
                <c:pt idx="8">
                  <c:v>44</c:v>
                </c:pt>
                <c:pt idx="9">
                  <c:v>36</c:v>
                </c:pt>
                <c:pt idx="10">
                  <c:v>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9005824"/>
        <c:axId val="129007616"/>
      </c:barChart>
      <c:catAx>
        <c:axId val="1290058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Arial Narrow" pitchFamily="34" charset="0"/>
              </a:defRPr>
            </a:pPr>
            <a:endParaRPr lang="ru-RU"/>
          </a:p>
        </c:txPr>
        <c:crossAx val="129007616"/>
        <c:crosses val="autoZero"/>
        <c:auto val="1"/>
        <c:lblAlgn val="ctr"/>
        <c:lblOffset val="100"/>
        <c:noMultiLvlLbl val="0"/>
      </c:catAx>
      <c:valAx>
        <c:axId val="129007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290058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834280758928021E-3"/>
          <c:y val="0.82828433773399213"/>
          <c:w val="0.96551246719160078"/>
          <c:h val="0.12534628683532553"/>
        </c:manualLayout>
      </c:layout>
      <c:overlay val="0"/>
      <c:txPr>
        <a:bodyPr/>
        <a:lstStyle/>
        <a:p>
          <a:pPr>
            <a:defRPr sz="110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0.13445</cdr:x>
      <cdr:y>0.87284</cdr:y>
    </cdr:from>
    <cdr:to>
      <cdr:x>0.45378</cdr:x>
      <cdr:y>0.92976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152128" y="3312368"/>
          <a:ext cx="2736304" cy="21602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0.14815</cdr:x>
      <cdr:y>0.33065</cdr:y>
    </cdr:from>
    <cdr:to>
      <cdr:x>0.24137</cdr:x>
      <cdr:y>0.58216</cdr:y>
    </cdr:to>
    <cdr:sp macro="" textlink="">
      <cdr:nvSpPr>
        <cdr:cNvPr id="2" name="Овал 1"/>
        <cdr:cNvSpPr/>
      </cdr:nvSpPr>
      <cdr:spPr>
        <a:xfrm xmlns:a="http://schemas.openxmlformats.org/drawingml/2006/main" rot="16200000">
          <a:off x="1032408" y="1387565"/>
          <a:ext cx="964406" cy="72495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0.31248</cdr:x>
      <cdr:y>0.22535</cdr:y>
    </cdr:from>
    <cdr:to>
      <cdr:x>0.4057</cdr:x>
      <cdr:y>0.58216</cdr:y>
    </cdr:to>
    <cdr:sp macro="" textlink="">
      <cdr:nvSpPr>
        <cdr:cNvPr id="3" name="Овал 2"/>
        <cdr:cNvSpPr/>
      </cdr:nvSpPr>
      <cdr:spPr>
        <a:xfrm xmlns:a="http://schemas.openxmlformats.org/drawingml/2006/main" rot="16200000">
          <a:off x="2108518" y="1185692"/>
          <a:ext cx="1368152" cy="72496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0.64815</cdr:x>
      <cdr:y>0.31188</cdr:y>
    </cdr:from>
    <cdr:to>
      <cdr:x>0.73148</cdr:x>
      <cdr:y>0.58216</cdr:y>
    </cdr:to>
    <cdr:sp macro="" textlink="">
      <cdr:nvSpPr>
        <cdr:cNvPr id="4" name="Овал 3"/>
        <cdr:cNvSpPr/>
      </cdr:nvSpPr>
      <cdr:spPr>
        <a:xfrm xmlns:a="http://schemas.openxmlformats.org/drawingml/2006/main" rot="16200000">
          <a:off x="4846414" y="1390028"/>
          <a:ext cx="1036369" cy="64807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tx1">
              <a:lumMod val="95000"/>
              <a:lumOff val="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0.13355</cdr:x>
      <cdr:y>0.81013</cdr:y>
    </cdr:from>
    <cdr:to>
      <cdr:x>0.21849</cdr:x>
      <cdr:y>0.89873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4361" y="4608512"/>
          <a:ext cx="72784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37D03-C11D-4A14-A3B3-80270C567888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C1DCD-FFA6-4894-B2D0-D6F690C26D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3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latin typeface="Arial" charset="0"/>
            </a:endParaRPr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773" indent="-2856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7582" indent="-2282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7253" indent="-2282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6924" indent="-22824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26595" indent="-228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86266" indent="-228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45937" indent="-228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05608" indent="-22824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E64524-4CBD-4065-B3D3-5C74C686E47F}" type="slidenum">
              <a:rPr lang="ru-RU" altLang="ru-RU" smtClean="0"/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1DCD-FFA6-4894-B2D0-D6F690C26D2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38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1DCD-FFA6-4894-B2D0-D6F690C26D2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AE723-A62C-45BD-9ABE-9AE89BD0AC4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3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AE723-A62C-45BD-9ABE-9AE89BD0AC4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3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AE723-A62C-45BD-9ABE-9AE89BD0AC4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1DCD-FFA6-4894-B2D0-D6F690C26D2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4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EEDAB-02A4-4F99-A5E1-8C627A9F797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27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Work\Красная строка\Минздав\презентация Вафин Яковлева\A9RF34D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3559"/>
            <a:ext cx="9144000" cy="48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9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ten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6" y="225029"/>
            <a:ext cx="5688013" cy="2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15"/>
          <p:cNvSpPr>
            <a:spLocks noChangeArrowheads="1"/>
          </p:cNvSpPr>
          <p:nvPr userDrawn="1"/>
        </p:nvSpPr>
        <p:spPr bwMode="auto">
          <a:xfrm>
            <a:off x="1619250" y="19051"/>
            <a:ext cx="6048375" cy="3077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7F7F7F"/>
                </a:solidFill>
              </a:rPr>
              <a:t>Развитие здравоохранения Республики Татарстан до 2030 года</a:t>
            </a:r>
          </a:p>
        </p:txBody>
      </p:sp>
      <p:pic>
        <p:nvPicPr>
          <p:cNvPr id="4" name="Picture 2" descr="F:\ten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852988"/>
            <a:ext cx="3313112" cy="2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17"/>
          <p:cNvSpPr>
            <a:spLocks noChangeArrowheads="1"/>
          </p:cNvSpPr>
          <p:nvPr userDrawn="1"/>
        </p:nvSpPr>
        <p:spPr bwMode="auto">
          <a:xfrm>
            <a:off x="3384550" y="4932760"/>
            <a:ext cx="2482850" cy="3077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7F7F7F"/>
                </a:solidFill>
              </a:rPr>
              <a:t>www.minzdrav</a:t>
            </a:r>
            <a:r>
              <a:rPr lang="en-US" sz="1400" dirty="0">
                <a:solidFill>
                  <a:srgbClr val="7F7F7F"/>
                </a:solidFill>
              </a:rPr>
              <a:t>.tatarstan.ru</a:t>
            </a:r>
            <a:endParaRPr lang="ru-RU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9550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hyperlink" Target="http://images.yandex.ru/yandsearch?p=6&amp;text=%D1%81%D0%B5%D0%BB%D1%8C%D1%81%D0%BA%D0%BE%D0%B5%20%D0%B7%D0%B4%D1%80%D0%B0%D0%B2%D0%BE%D0%BE%D1%85%D1%80%D0%B0%D0%BD%D0%B5%D0%BD%D0%B8%D0%B5&amp;fp=6&amp;pos=185&amp;uinfo=ww-1655-wh-937-fw-1430-fh-598-pd-1&amp;rpt=simage&amp;img_url=http://wap.mplaza.ru/parser/images/57c37a2ff09949d59928ed03b6a91a00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hyperlink" Target="http://images.yandex.ru/yandsearch?p=2&amp;text=%D1%81%D1%82%D1%83%D0%B4%D0%B5%D0%BD%D1%82%D1%8B-%D0%BC%D0%B5%D0%B4%D0%B8%D0%BA%D0%B8&amp;fp=2&amp;pos=63&amp;uinfo=ww-1655-wh-937-fw-1430-fh-598-pd-1&amp;rpt=simage&amp;img_url=http://amurpress.ru/images/3415086.jpg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4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chart" Target="../charts/chart10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6.jpeg"/><Relationship Id="rId3" Type="http://schemas.openxmlformats.org/officeDocument/2006/relationships/tags" Target="../tags/tag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5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jpeg"/><Relationship Id="rId4" Type="http://schemas.openxmlformats.org/officeDocument/2006/relationships/tags" Target="../tags/tag3.xml"/><Relationship Id="rId9" Type="http://schemas.openxmlformats.org/officeDocument/2006/relationships/image" Target="../media/image12.png"/><Relationship Id="rId1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1.jpeg"/><Relationship Id="rId7" Type="http://schemas.openxmlformats.org/officeDocument/2006/relationships/image" Target="../media/image1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jpeg"/><Relationship Id="rId7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4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12.png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User\Desktop\BACKSP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23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2859782"/>
            <a:ext cx="9144000" cy="1008112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5796136" y="0"/>
            <a:ext cx="2814107" cy="987574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13532" y="3867894"/>
            <a:ext cx="4927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Министр здравоохранения Республики Татарстан</a:t>
            </a:r>
          </a:p>
          <a:p>
            <a:pPr algn="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А.Ю.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Вафин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859782"/>
            <a:ext cx="9144000" cy="1008112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863210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024255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«ОБ ИТОГАХ ДЕЯТЕЛЬНОСТИ МИНИСТЕРСТВА ЗДРАВООХРАНЕНИЯ РЕСПУБЛИКИ ТАТАРСТАН</a:t>
            </a:r>
            <a:endParaRPr lang="en-US" sz="2000" b="1" dirty="0" smtClean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indent="-1024255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В 2016 ГОДУ И ЗАДАЧАХ НА 2017 ГОД»</a:t>
            </a:r>
            <a:endParaRPr lang="ru-RU" sz="2000" dirty="0" smtClean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59782"/>
            <a:ext cx="323528" cy="1008112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335716" y="90865"/>
            <a:ext cx="2279162" cy="6018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5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4" name="Стрелка вниз 3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3756645" y="1830184"/>
            <a:ext cx="3263627" cy="1245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Зеленодольский</a:t>
            </a:r>
            <a:r>
              <a:rPr lang="ru-RU" sz="1600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 </a:t>
            </a:r>
          </a:p>
          <a:p>
            <a:pPr lvl="0" algn="r">
              <a:spcBef>
                <a:spcPct val="0"/>
              </a:spcBef>
            </a:pPr>
            <a:r>
              <a:rPr lang="ru-RU" sz="1600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г. Набережные Челны</a:t>
            </a:r>
          </a:p>
          <a:p>
            <a:pPr lvl="0" algn="r">
              <a:spcBef>
                <a:spcPct val="0"/>
              </a:spcBef>
            </a:pPr>
            <a:r>
              <a:rPr lang="ru-RU" sz="1600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г. Казань</a:t>
            </a: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Верхнеуслонский</a:t>
            </a:r>
            <a:endParaRPr lang="ru-RU" sz="1600" i="1" dirty="0" smtClean="0">
              <a:solidFill>
                <a:srgbClr val="C00000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7326" y="1851670"/>
            <a:ext cx="2952328" cy="338437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Кайбицкий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Буинский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 </a:t>
            </a:r>
          </a:p>
          <a:p>
            <a:pPr lvl="0" algn="r">
              <a:spcBef>
                <a:spcPct val="0"/>
              </a:spcBef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Алексеевский</a:t>
            </a:r>
          </a:p>
          <a:p>
            <a:pPr lvl="0" algn="r">
              <a:spcBef>
                <a:spcPct val="0"/>
              </a:spcBef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Рыбно-</a:t>
            </a: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Слободский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Бавлинский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Дрожжановский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Сармановский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Заинский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Алькеевский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Тюлячинский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Мензелинский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Пестречинский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 algn="r">
              <a:spcBef>
                <a:spcPct val="0"/>
              </a:spcBef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Сабинский</a:t>
            </a:r>
          </a:p>
          <a:p>
            <a:pPr lvl="0" algn="r">
              <a:spcBef>
                <a:spcPct val="0"/>
              </a:spcBef>
            </a:pP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+mj-ea"/>
                <a:cs typeface="+mj-cs"/>
              </a:rPr>
              <a:t>Елабужский</a:t>
            </a:r>
            <a:endParaRPr lang="ru-RU" sz="1600" i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1598" y="1203598"/>
            <a:ext cx="2245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РАЙОНЫ – ЛИДЕРЫ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свыше 90%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36048" y="1203598"/>
            <a:ext cx="2784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РАЙОНЫ – АУТСАЙДЕРЫ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менее 70%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52141" y="3476572"/>
            <a:ext cx="448969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9900"/>
                </a:solidFill>
                <a:latin typeface="Georgia" panose="02040502050405020303" pitchFamily="18" charset="0"/>
                <a:cs typeface="Arial" pitchFamily="34" charset="0"/>
              </a:rPr>
              <a:t>В СРЕДНЕМ ПО </a:t>
            </a:r>
            <a:br>
              <a:rPr lang="ru-RU" b="1" dirty="0" smtClean="0">
                <a:solidFill>
                  <a:srgbClr val="0099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b="1" dirty="0" smtClean="0">
                <a:solidFill>
                  <a:srgbClr val="009900"/>
                </a:solidFill>
                <a:latin typeface="Georgia" panose="02040502050405020303" pitchFamily="18" charset="0"/>
                <a:cs typeface="Arial" pitchFamily="34" charset="0"/>
              </a:rPr>
              <a:t>РЕСПУБЛИКЕ ТАТАРСТАН –</a:t>
            </a:r>
          </a:p>
          <a:p>
            <a:r>
              <a:rPr lang="ru-RU" sz="4000" b="1" dirty="0" smtClean="0">
                <a:solidFill>
                  <a:srgbClr val="009900"/>
                </a:solidFill>
                <a:latin typeface="Georgia" panose="02040502050405020303" pitchFamily="18" charset="0"/>
                <a:cs typeface="Arial" pitchFamily="34" charset="0"/>
              </a:rPr>
              <a:t>75,1 %</a:t>
            </a:r>
            <a:endParaRPr lang="ru-RU" sz="4000" b="1" dirty="0">
              <a:solidFill>
                <a:srgbClr val="00990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pic>
        <p:nvPicPr>
          <p:cNvPr id="17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УДОВЛЕТВОРЁННОСТЬ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НАСЕЛЕНИЯ</a:t>
            </a:r>
          </a:p>
        </p:txBody>
      </p:sp>
      <p:pic>
        <p:nvPicPr>
          <p:cNvPr id="25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284810255"/>
              </p:ext>
            </p:extLst>
          </p:nvPr>
        </p:nvGraphicFramePr>
        <p:xfrm>
          <a:off x="611560" y="1563638"/>
          <a:ext cx="759684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23528" y="1131590"/>
            <a:ext cx="8424936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5000"/>
              </a:lnSpc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Субъекты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Приволжского федерального округа (в %) 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8082136" y="1798593"/>
            <a:ext cx="432048" cy="356611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0" name="Стрелка вниз 9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3" descr="D:\LOGOMZR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12" name="Picture 1" descr="C:\Users\User\Desktop\BACKSP_.jpg"/>
          <p:cNvPicPr>
            <a:picLocks noChangeAspect="1" noChangeArrowheads="1"/>
          </p:cNvPicPr>
          <p:nvPr/>
        </p:nvPicPr>
        <p:blipFill>
          <a:blip r:embed="rId5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1865780"/>
            <a:ext cx="1800200" cy="176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1513" y="1823990"/>
            <a:ext cx="1886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Республика Татарстан</a:t>
            </a:r>
            <a:endParaRPr lang="ru-RU" sz="105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УДОВЛЕТВОРЁННОСТЬ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НАСЕЛЕНИЯ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3072010"/>
            <a:ext cx="1800200" cy="176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86996" y="3030220"/>
            <a:ext cx="1886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Российская Федерация</a:t>
            </a:r>
            <a:endParaRPr lang="ru-RU" sz="105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Изображение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4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764" y="2139702"/>
            <a:ext cx="5343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ООО «Стоматология» – </a:t>
            </a:r>
            <a:r>
              <a:rPr lang="ru-RU" sz="1200" b="1" dirty="0" smtClean="0">
                <a:solidFill>
                  <a:srgbClr val="009900"/>
                </a:solidFill>
                <a:latin typeface="Georgia" panose="02040502050405020303" pitchFamily="18" charset="0"/>
                <a:ea typeface="Times New Roman"/>
                <a:cs typeface="Times New Roman" pitchFamily="18" charset="0"/>
              </a:rPr>
              <a:t>86 %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АО «Городская стоматология» – </a:t>
            </a:r>
            <a:r>
              <a:rPr lang="ru-RU" sz="1200" b="1" dirty="0" smtClean="0">
                <a:solidFill>
                  <a:srgbClr val="009900"/>
                </a:solidFill>
                <a:latin typeface="Georgia" panose="02040502050405020303" pitchFamily="18" charset="0"/>
                <a:cs typeface="Times New Roman" pitchFamily="18" charset="0"/>
              </a:rPr>
              <a:t>84,9 %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ООО «Стоматологическая </a:t>
            </a:r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поликлиника №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5» </a:t>
            </a:r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г.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Казани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65,7 %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Офтальмологическая клиника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«Глазная </a:t>
            </a:r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хирургия </a:t>
            </a:r>
            <a:r>
              <a:rPr lang="ru-RU" sz="1200" dirty="0" err="1" smtClean="0">
                <a:latin typeface="Georgia" panose="02040502050405020303" pitchFamily="18" charset="0"/>
                <a:cs typeface="Times New Roman" pitchFamily="18" charset="0"/>
              </a:rPr>
              <a:t>Расчёсков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»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65,7 %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Стоматологическая клиника «</a:t>
            </a:r>
            <a:r>
              <a:rPr lang="ru-RU" sz="1200" dirty="0" err="1" smtClean="0">
                <a:latin typeface="Georgia" panose="02040502050405020303" pitchFamily="18" charset="0"/>
                <a:cs typeface="Times New Roman" pitchFamily="18" charset="0"/>
              </a:rPr>
              <a:t>АлСтом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»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64,3 %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АО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«АВА-КАЗАНЬ»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64,3 %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ОАО «Стоматологическая поликлиника № 9 «ДЕРБЫШКИ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»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64,3 %</a:t>
            </a:r>
          </a:p>
          <a:p>
            <a:pPr algn="r"/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«32 жемчужины»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63 %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ООО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«Поликлиника </a:t>
            </a:r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профилактической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медицины»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63 %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Поликлиника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«Спасение» –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61 %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ООО «Медицинский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Диагностический </a:t>
            </a:r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Центр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» – </a:t>
            </a:r>
            <a:r>
              <a:rPr lang="ru-RU" sz="12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39,7 </a:t>
            </a:r>
            <a:r>
              <a:rPr lang="ru-RU" sz="12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%</a:t>
            </a:r>
          </a:p>
          <a:p>
            <a:pPr algn="r"/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Лечебно-диагностический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центр </a:t>
            </a:r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«</a:t>
            </a:r>
            <a:r>
              <a:rPr lang="ru-RU" sz="1200" dirty="0" err="1">
                <a:latin typeface="Georgia" panose="02040502050405020303" pitchFamily="18" charset="0"/>
                <a:cs typeface="Times New Roman" pitchFamily="18" charset="0"/>
              </a:rPr>
              <a:t>Фарм</a:t>
            </a:r>
            <a:r>
              <a:rPr lang="ru-RU" sz="1200" dirty="0">
                <a:latin typeface="Georgia" panose="02040502050405020303" pitchFamily="18" charset="0"/>
                <a:cs typeface="Times New Roman" pitchFamily="18" charset="0"/>
              </a:rPr>
              <a:t>-Т» – </a:t>
            </a:r>
            <a:r>
              <a:rPr lang="ru-RU" sz="12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27,3 %</a:t>
            </a:r>
          </a:p>
          <a:p>
            <a:endParaRPr lang="ru-RU" sz="1200" b="1" dirty="0" smtClean="0">
              <a:latin typeface="Georgia" panose="02040502050405020303" pitchFamily="18" charset="0"/>
              <a:cs typeface="Times New Roman" pitchFamily="18" charset="0"/>
            </a:endParaRPr>
          </a:p>
          <a:p>
            <a:pPr algn="r"/>
            <a:endParaRPr lang="ru-RU" sz="1200" dirty="0" smtClean="0">
              <a:latin typeface="Georgia" panose="02040502050405020303" pitchFamily="18" charset="0"/>
              <a:cs typeface="Times New Roman" pitchFamily="18" charset="0"/>
            </a:endParaRPr>
          </a:p>
          <a:p>
            <a:pPr algn="r"/>
            <a:endParaRPr lang="ru-RU" sz="1200" dirty="0" smtClean="0"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4739" y="1270960"/>
            <a:ext cx="352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Республика Татарстан – 73 %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59" r="48363" b="40011"/>
          <a:stretch/>
        </p:blipFill>
        <p:spPr bwMode="auto">
          <a:xfrm>
            <a:off x="539551" y="1203598"/>
            <a:ext cx="434948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1" name="Стрелка вниз 10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3" descr="D:\LOGOMZR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13" name="Picture 1" descr="C:\Users\User\Desktop\BACKSP_.jpg"/>
          <p:cNvPicPr>
            <a:picLocks noChangeAspect="1" noChangeArrowheads="1"/>
          </p:cNvPicPr>
          <p:nvPr/>
        </p:nvPicPr>
        <p:blipFill>
          <a:blip r:embed="rId5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НЕЗАВИСИМАЯ ОЦЕНКА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КАЧЕСТВА УСЛУГ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868145" y="2859782"/>
            <a:ext cx="3060604" cy="2416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учреждений</a:t>
            </a: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ru-RU" sz="1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здравоохранения </a:t>
            </a:r>
            <a:r>
              <a:rPr lang="ru-RU" sz="1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частной формы </a:t>
            </a:r>
            <a:r>
              <a:rPr lang="ru-RU" sz="1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собственности </a:t>
            </a: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участвовало </a:t>
            </a:r>
            <a:b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  реализации Программы государственных гарантий, </a:t>
            </a:r>
            <a:b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из них независимой оценкой </a:t>
            </a:r>
            <a:b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было охвачено </a:t>
            </a:r>
            <a:r>
              <a:rPr lang="ru-RU" sz="1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12</a:t>
            </a: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учреждений.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891686" y="1711722"/>
            <a:ext cx="12490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57</a:t>
            </a:r>
            <a:endParaRPr lang="ru-RU" sz="7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Изображение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4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3" name="Стрелка вниз 2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5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ВНЕДРЕНИЕ ЛУЧШИХ ПРАКТИК</a:t>
            </a:r>
          </a:p>
        </p:txBody>
      </p:sp>
      <p:pic>
        <p:nvPicPr>
          <p:cNvPr id="15" name="Picture 2" descr="D:\Work\Красная строка\02_02_2016_Коллегия 2015\EFQM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057" y="1347614"/>
            <a:ext cx="720080" cy="9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XXXXX\Desktop\419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041" y="2643758"/>
            <a:ext cx="936104" cy="918102"/>
          </a:xfrm>
          <a:prstGeom prst="rect">
            <a:avLst/>
          </a:prstGeom>
          <a:noFill/>
        </p:spPr>
      </p:pic>
      <p:pic>
        <p:nvPicPr>
          <p:cNvPr id="17" name="Picture 9" descr="C:\Users\XXXXX\Desktop\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049" y="3795886"/>
            <a:ext cx="806650" cy="80811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691677" y="1059582"/>
            <a:ext cx="7457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5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11153" y="2355726"/>
            <a:ext cx="13067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10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91678" y="3454896"/>
            <a:ext cx="7457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rPr>
              <a:t>1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87585" y="1131590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клиник – международный сертификат Европейского фонда </a:t>
            </a:r>
            <a:b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качества менеджмента (EFQM) «Признанное совершенство»: </a:t>
            </a:r>
            <a:b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ГАУЗ РТ «БСМП» г. Н. Челны, </a:t>
            </a:r>
            <a:b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ГАУЗ «Межрегиональный клинико-диагностический центр», </a:t>
            </a:r>
            <a:b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ГАУЗ «Детская республиканская клиническая больница», </a:t>
            </a:r>
            <a:b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ГАУЗ «Камский детский медицинский центр». </a:t>
            </a:r>
            <a:b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В 2016 году сертификат получила Городская клиническая больница № 7 г. Казани.</a:t>
            </a:r>
          </a:p>
          <a:p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687585" y="2571750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учреждений – международный сертификат соответствия </a:t>
            </a:r>
            <a:r>
              <a:rPr lang="en-US" sz="1200" dirty="0" smtClean="0">
                <a:latin typeface="Georgia" panose="02040502050405020303" pitchFamily="18" charset="0"/>
                <a:cs typeface="Times New Roman" pitchFamily="18" charset="0"/>
              </a:rPr>
              <a:t>ISO 9001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:</a:t>
            </a:r>
            <a:r>
              <a:rPr lang="en-US" sz="1200" dirty="0" smtClean="0">
                <a:latin typeface="Georgia" panose="02040502050405020303" pitchFamily="18" charset="0"/>
                <a:cs typeface="Times New Roman" pitchFamily="18" charset="0"/>
              </a:rPr>
              <a:t> </a:t>
            </a:r>
          </a:p>
          <a:p>
            <a:r>
              <a:rPr lang="en-US" sz="1200" dirty="0" smtClean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ГАУЗ «ДРКБ МЗ РТ», ГАУ «РМБИЦ», ГАУЗ «РКБ МЗ РТ», ЛПУ «МСЧ ОАО «Татнефть» и г. Альметьевска», ГАУЗ «МКДЦ», ГАУЗ РТ «БСМП» г. Н. Челны, ГАУЗ «РКБ № 2»  В 2016 году: Сертификат </a:t>
            </a:r>
            <a:r>
              <a:rPr lang="en-US" sz="1200" dirty="0" smtClean="0">
                <a:latin typeface="Georgia" panose="02040502050405020303" pitchFamily="18" charset="0"/>
                <a:cs typeface="Times New Roman" pitchFamily="18" charset="0"/>
              </a:rPr>
              <a:t>ISO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и ГОСТ </a:t>
            </a:r>
            <a:r>
              <a:rPr lang="en-US" sz="1200" dirty="0" smtClean="0">
                <a:latin typeface="Georgia" panose="02040502050405020303" pitchFamily="18" charset="0"/>
                <a:cs typeface="Times New Roman" pitchFamily="18" charset="0"/>
              </a:rPr>
              <a:t>ISO 9001–2011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получили Бюро судебно-медицинской экспертизы, ГАУЗ «Городская больница № 5» </a:t>
            </a:r>
            <a:b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г. Н. Челны,  ГАУЗ «Городская поликлиника № 6» г. Н. Челны.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699293" y="4011910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Больница скорой медицинской помощи г. Набережные Челны соответствует требованиям международного стандарта безопасности JCI.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25" name="Изображение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3" name="Стрелка вниз 2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5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ВЕДОМСТВЕННЫЙ КОНТРОЛЬ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625172"/>
              </p:ext>
            </p:extLst>
          </p:nvPr>
        </p:nvGraphicFramePr>
        <p:xfrm>
          <a:off x="502011" y="1915983"/>
          <a:ext cx="426975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501021"/>
              </p:ext>
            </p:extLst>
          </p:nvPr>
        </p:nvGraphicFramePr>
        <p:xfrm>
          <a:off x="523293" y="3749588"/>
          <a:ext cx="4248472" cy="1326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820334"/>
              </p:ext>
            </p:extLst>
          </p:nvPr>
        </p:nvGraphicFramePr>
        <p:xfrm>
          <a:off x="5220072" y="2488671"/>
          <a:ext cx="3600400" cy="199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7504" y="1131590"/>
            <a:ext cx="5256584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lnSpc>
                <a:spcPct val="75000"/>
              </a:lnSpc>
              <a:spcBef>
                <a:spcPct val="0"/>
              </a:spcBef>
            </a:pP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Проверки соблюдения порядков оказания медицинской помощи, стандартов и ограничений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616116" y="1131590"/>
            <a:ext cx="309634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lnSpc>
                <a:spcPct val="85000"/>
              </a:lnSpc>
              <a:spcBef>
                <a:spcPct val="0"/>
              </a:spcBef>
            </a:pP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Проверки соблюдения безопасных условий труда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16523" y="1718687"/>
            <a:ext cx="2783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69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проверок               </a:t>
            </a:r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9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предписаний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85451" y="3393840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224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проверки</a:t>
            </a:r>
          </a:p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27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предписаний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653220" y="1889894"/>
            <a:ext cx="1293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25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 проверок</a:t>
            </a:r>
          </a:p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2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предписания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05736" y="1889894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1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проверка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853831" y="3218671"/>
            <a:ext cx="1369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i="1" dirty="0" smtClean="0">
                <a:latin typeface="Georgia" panose="02040502050405020303" pitchFamily="18" charset="0"/>
                <a:cs typeface="Times New Roman" pitchFamily="18" charset="0"/>
              </a:rPr>
              <a:t>ВНЕПЛАНОВЫЕ</a:t>
            </a:r>
            <a:endParaRPr lang="ru-RU" sz="1000" b="1" i="1" dirty="0">
              <a:latin typeface="Georgia" panose="02040502050405020303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65840" y="3393840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21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акт направлен в СУ СК РФ</a:t>
            </a:r>
          </a:p>
          <a:p>
            <a:r>
              <a:rPr lang="ru-RU" sz="1200" b="1" dirty="0" smtClean="0">
                <a:latin typeface="Georgia" panose="02040502050405020303" pitchFamily="18" charset="0"/>
                <a:cs typeface="Times New Roman" pitchFamily="18" charset="0"/>
              </a:rPr>
              <a:t>4 </a:t>
            </a:r>
            <a:r>
              <a:rPr lang="ru-RU" sz="1200" dirty="0" smtClean="0">
                <a:latin typeface="Georgia" panose="02040502050405020303" pitchFamily="18" charset="0"/>
                <a:cs typeface="Times New Roman" pitchFamily="18" charset="0"/>
              </a:rPr>
              <a:t>акта в суд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853831" y="1563638"/>
            <a:ext cx="10615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i="1" dirty="0" smtClean="0">
                <a:latin typeface="Georgia" panose="02040502050405020303" pitchFamily="18" charset="0"/>
                <a:cs typeface="Times New Roman" pitchFamily="18" charset="0"/>
              </a:rPr>
              <a:t>ПЛАНОВЫЕ</a:t>
            </a:r>
            <a:endParaRPr lang="ru-RU" sz="1000" b="1" i="1" dirty="0">
              <a:latin typeface="Georgia" panose="020405020504050203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72154" y="1652230"/>
            <a:ext cx="13692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i="1" dirty="0" smtClean="0">
                <a:latin typeface="Georgia" panose="02040502050405020303" pitchFamily="18" charset="0"/>
                <a:cs typeface="Times New Roman" pitchFamily="18" charset="0"/>
              </a:rPr>
              <a:t>ВНЕПЛАНОВЫЕ</a:t>
            </a:r>
            <a:endParaRPr lang="ru-RU" sz="1000" b="1" i="1" dirty="0">
              <a:latin typeface="Georgia" panose="02040502050405020303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642434" y="1652230"/>
            <a:ext cx="10615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i="1" dirty="0" smtClean="0">
                <a:latin typeface="Georgia" panose="02040502050405020303" pitchFamily="18" charset="0"/>
                <a:cs typeface="Times New Roman" pitchFamily="18" charset="0"/>
              </a:rPr>
              <a:t>ПЛАНОВЫЕ</a:t>
            </a:r>
            <a:endParaRPr lang="ru-RU" sz="1000" b="1" i="1" dirty="0">
              <a:latin typeface="Georgia" panose="02040502050405020303" pitchFamily="18" charset="0"/>
            </a:endParaRPr>
          </a:p>
        </p:txBody>
      </p:sp>
      <p:pic>
        <p:nvPicPr>
          <p:cNvPr id="32" name="Изображение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291424"/>
              </p:ext>
            </p:extLst>
          </p:nvPr>
        </p:nvGraphicFramePr>
        <p:xfrm>
          <a:off x="683568" y="987574"/>
          <a:ext cx="7776864" cy="383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>
            <a:off x="467544" y="1059582"/>
            <a:ext cx="792088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5" name="Стрелка вниз 4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3" descr="D:\LOGOMZR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7" name="Picture 1" descr="C:\Users\User\Desktop\BACKSP_.jpg"/>
          <p:cNvPicPr>
            <a:picLocks noChangeAspect="1" noChangeArrowheads="1"/>
          </p:cNvPicPr>
          <p:nvPr/>
        </p:nvPicPr>
        <p:blipFill>
          <a:blip r:embed="rId5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ЭФФЕКТИВНОСТЬ </a:t>
            </a:r>
            <a:b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ВНУТРЕННЕГО КОНТРОЛЯ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18" name="Изображение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4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1232778"/>
            <a:ext cx="5472608" cy="18620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1500" b="1" spc="50" dirty="0" smtClean="0">
                <a:ln w="11430"/>
                <a:solidFill>
                  <a:srgbClr val="009900"/>
                </a:solidFill>
                <a:effectLst/>
                <a:latin typeface="Arial" pitchFamily="34" charset="0"/>
              </a:rPr>
              <a:t>556</a:t>
            </a:r>
            <a:endParaRPr lang="ru-RU" sz="11500" b="1" spc="50" dirty="0">
              <a:ln w="11430"/>
              <a:solidFill>
                <a:srgbClr val="009900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771800" y="3390701"/>
            <a:ext cx="612068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/>
              </a:rPr>
              <a:t>329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/>
              </a:rPr>
              <a:t>специалистов первичного звена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385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из других субъектов РФ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103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врача дефицитных специальностей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ea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6" name="Стрелка вниз 15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3" descr="D:\LOGOMZ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18" name="Picture 1" descr="C:\Users\User\Desktop\BACKSP_.jpg"/>
          <p:cNvPicPr>
            <a:picLocks noChangeAspect="1" noChangeArrowheads="1"/>
          </p:cNvPicPr>
          <p:nvPr/>
        </p:nvPicPr>
        <p:blipFill>
          <a:blip r:embed="rId4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ГРАНТЫ ПРАВИТЕЛЬСТВА РТ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2014–2016 гг.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292080" y="1563638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 smtClean="0">
                <a:ln w="11430"/>
                <a:solidFill>
                  <a:srgbClr val="009900"/>
                </a:solidFill>
                <a:latin typeface="Arial" pitchFamily="34" charset="0"/>
              </a:rPr>
              <a:t>ВРАЧЕЙ ПРИБЫЛИ </a:t>
            </a:r>
          </a:p>
          <a:p>
            <a:pPr>
              <a:defRPr/>
            </a:pPr>
            <a:r>
              <a:rPr lang="ru-RU" b="1" spc="50" dirty="0" smtClean="0">
                <a:ln w="11430"/>
                <a:solidFill>
                  <a:srgbClr val="009900"/>
                </a:solidFill>
                <a:latin typeface="Arial" pitchFamily="34" charset="0"/>
              </a:rPr>
              <a:t>НА РАБОТУ </a:t>
            </a:r>
          </a:p>
          <a:p>
            <a:pPr>
              <a:defRPr/>
            </a:pPr>
            <a:r>
              <a:rPr lang="ru-RU" b="1" spc="50" dirty="0" smtClean="0">
                <a:ln w="11430"/>
                <a:solidFill>
                  <a:srgbClr val="009900"/>
                </a:solidFill>
                <a:latin typeface="Arial" pitchFamily="34" charset="0"/>
              </a:rPr>
              <a:t>В УЧРЕЖДЕНИЯ ЗДРАВООХРАНЕНИЯ РТ</a:t>
            </a:r>
            <a:endParaRPr lang="ru-RU" sz="10400" b="1" spc="50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0" y="987574"/>
            <a:ext cx="2195736" cy="4155926"/>
            <a:chOff x="0" y="987574"/>
            <a:chExt cx="1985560" cy="3924199"/>
          </a:xfrm>
        </p:grpSpPr>
        <p:pic>
          <p:nvPicPr>
            <p:cNvPr id="10" name="Picture 10" descr="http://sevnews.info/____userfiles/3415086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7574"/>
              <a:ext cx="1979712" cy="125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http://www.chexov.net/newsImages/news_1991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46507"/>
              <a:ext cx="1985560" cy="126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507854"/>
              <a:ext cx="1979712" cy="1403919"/>
            </a:xfrm>
            <a:prstGeom prst="rect">
              <a:avLst/>
            </a:prstGeom>
          </p:spPr>
        </p:pic>
      </p:grpSp>
      <p:sp>
        <p:nvSpPr>
          <p:cNvPr id="32" name="Прямоугольник 31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28" name="Изображение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3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6" name="Стрелка вниз 15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3" descr="D:\LOGOMZ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18" name="Picture 1" descr="C:\Users\User\Desktop\BACKSP_.jpg"/>
          <p:cNvPicPr>
            <a:picLocks noChangeAspect="1" noChangeArrowheads="1"/>
          </p:cNvPicPr>
          <p:nvPr/>
        </p:nvPicPr>
        <p:blipFill>
          <a:blip r:embed="rId4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УКОМПЛЕКТОВАННОСТЬ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ВРАЧЕБНЫМИ КАДРАМИ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187624" y="1203598"/>
            <a:ext cx="6624736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lnSpc>
                <a:spcPct val="75000"/>
              </a:lnSpc>
              <a:spcBef>
                <a:spcPct val="0"/>
              </a:spcBef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Динамика укомплектованности врачебными кадрами, </a:t>
            </a:r>
          </a:p>
          <a:p>
            <a:pPr lvl="0" algn="ctr">
              <a:lnSpc>
                <a:spcPct val="75000"/>
              </a:lnSpc>
              <a:spcBef>
                <a:spcPct val="0"/>
              </a:spcBef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 т.ч. в первичном звене (%) в 2014–2016 гг.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63273325"/>
              </p:ext>
            </p:extLst>
          </p:nvPr>
        </p:nvGraphicFramePr>
        <p:xfrm>
          <a:off x="464642" y="1059582"/>
          <a:ext cx="8136904" cy="365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1" name="Изображение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3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6" name="Стрелка вниз 15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3" descr="D:\LOGOMZ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18" name="Picture 1" descr="C:\Users\User\Desktop\BACKSP_.jpg"/>
          <p:cNvPicPr>
            <a:picLocks noChangeAspect="1" noChangeArrowheads="1"/>
          </p:cNvPicPr>
          <p:nvPr/>
        </p:nvPicPr>
        <p:blipFill>
          <a:blip r:embed="rId4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КАДРОВОЕ ОБЕСПЕЧЕНИЕ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СИСТЕМЫ ЗДРАВООХРАНЕНИЯ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771800" y="1203598"/>
            <a:ext cx="6372200" cy="339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b="1" smtClean="0">
                <a:solidFill>
                  <a:srgbClr val="0070C0"/>
                </a:solidFill>
                <a:latin typeface="Georgia" panose="02040502050405020303" pitchFamily="18" charset="0"/>
              </a:rPr>
              <a:t>Международные конференции</a:t>
            </a:r>
          </a:p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b="1" smtClean="0">
                <a:solidFill>
                  <a:srgbClr val="000000"/>
                </a:solidFill>
                <a:latin typeface="Georgia" panose="02040502050405020303" pitchFamily="18" charset="0"/>
              </a:rPr>
              <a:t>2000</a:t>
            </a:r>
            <a:r>
              <a:rPr lang="ru-RU" sz="1300" smtClean="0">
                <a:solidFill>
                  <a:srgbClr val="000000"/>
                </a:solidFill>
                <a:latin typeface="Georgia" panose="02040502050405020303" pitchFamily="18" charset="0"/>
              </a:rPr>
              <a:t> участников из России и СНГ, 25 экспертов из Германии, Франции, Бельгии, Италии, Сербии, Испании и США:</a:t>
            </a:r>
          </a:p>
          <a:p>
            <a:pPr indent="180000" defTabSz="265113">
              <a:lnSpc>
                <a:spcPct val="110000"/>
              </a:lnSpc>
              <a:buFont typeface="Arial" charset="0"/>
              <a:buChar char="•"/>
              <a:tabLst>
                <a:tab pos="90488" algn="l"/>
              </a:tabLst>
            </a:pPr>
            <a:r>
              <a:rPr lang="ru-RU" sz="1300" smtClean="0">
                <a:solidFill>
                  <a:srgbClr val="000000"/>
                </a:solidFill>
                <a:latin typeface="Georgia" panose="02040502050405020303" pitchFamily="18" charset="0"/>
              </a:rPr>
              <a:t>«Мировой стандарт качества: от идеи до воплощения. Опыт Клиники Мэйо» </a:t>
            </a:r>
          </a:p>
          <a:p>
            <a:pPr indent="180000" defTabSz="265113">
              <a:lnSpc>
                <a:spcPct val="110000"/>
              </a:lnSpc>
              <a:buFont typeface="Arial" charset="0"/>
              <a:buChar char="•"/>
              <a:tabLst>
                <a:tab pos="90488" algn="l"/>
              </a:tabLst>
            </a:pPr>
            <a:r>
              <a:rPr lang="ru-RU" sz="1300" smtClean="0">
                <a:solidFill>
                  <a:srgbClr val="000000"/>
                </a:solidFill>
                <a:latin typeface="Georgia" panose="02040502050405020303" pitchFamily="18" charset="0"/>
              </a:rPr>
              <a:t>Российско-Европейский образовательный симпозиум по торакальной хирургии им. академика М.И. Перельмана </a:t>
            </a:r>
          </a:p>
          <a:p>
            <a:pPr indent="180000" defTabSz="265113">
              <a:lnSpc>
                <a:spcPct val="110000"/>
              </a:lnSpc>
              <a:buFont typeface="Arial" charset="0"/>
              <a:buChar char="•"/>
              <a:tabLst>
                <a:tab pos="90488" algn="l"/>
              </a:tabLst>
            </a:pPr>
            <a:r>
              <a:rPr lang="ru-RU" sz="1300" smtClean="0">
                <a:solidFill>
                  <a:srgbClr val="000000"/>
                </a:solidFill>
                <a:latin typeface="Georgia" panose="02040502050405020303" pitchFamily="18" charset="0"/>
              </a:rPr>
              <a:t>«Качество и управление рисками в здравоохранении»</a:t>
            </a:r>
          </a:p>
          <a:p>
            <a:pPr defTabSz="265113">
              <a:lnSpc>
                <a:spcPct val="110000"/>
              </a:lnSpc>
              <a:buFont typeface="Arial" charset="0"/>
              <a:buChar char="•"/>
              <a:tabLst>
                <a:tab pos="90488" algn="l"/>
              </a:tabLst>
            </a:pPr>
            <a:endParaRPr lang="ru-RU" sz="130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b="1" smtClean="0">
                <a:solidFill>
                  <a:srgbClr val="0070C0"/>
                </a:solidFill>
                <a:latin typeface="Georgia" panose="02040502050405020303" pitchFamily="18" charset="0"/>
              </a:rPr>
              <a:t>Мастер-классы по хирургии с участием зарубежных экспертов:</a:t>
            </a:r>
          </a:p>
          <a:p>
            <a:pPr indent="180000" defTabSz="265113">
              <a:lnSpc>
                <a:spcPct val="110000"/>
              </a:lnSpc>
              <a:buFont typeface="Arial" charset="0"/>
              <a:buChar char="•"/>
              <a:tabLst>
                <a:tab pos="90488" algn="l"/>
              </a:tabLst>
            </a:pPr>
            <a:r>
              <a:rPr lang="ru-RU" sz="1300" smtClean="0">
                <a:solidFill>
                  <a:srgbClr val="000000"/>
                </a:solidFill>
                <a:latin typeface="Georgia" panose="02040502050405020303" pitchFamily="18" charset="0"/>
              </a:rPr>
              <a:t>Инновационные методы лечения в нейрохирургии, травматологии, артроскопии, по эндопротезированию суставов</a:t>
            </a:r>
          </a:p>
          <a:p>
            <a:pPr indent="180000" defTabSz="265113">
              <a:lnSpc>
                <a:spcPct val="110000"/>
              </a:lnSpc>
              <a:buFont typeface="Arial" charset="0"/>
              <a:buChar char="•"/>
              <a:tabLst>
                <a:tab pos="90488" algn="l"/>
              </a:tabLst>
            </a:pPr>
            <a:r>
              <a:rPr lang="ru-RU" sz="1300" smtClean="0">
                <a:solidFill>
                  <a:srgbClr val="000000"/>
                </a:solidFill>
                <a:latin typeface="Georgia" panose="02040502050405020303" pitchFamily="18" charset="0"/>
              </a:rPr>
              <a:t>Инновации в торакальной хирургии. Применение однопортового торакоскопического доступа</a:t>
            </a:r>
          </a:p>
          <a:p>
            <a:pPr defTabSz="265113">
              <a:lnSpc>
                <a:spcPct val="110000"/>
              </a:lnSpc>
              <a:buFont typeface="Arial" charset="0"/>
              <a:buChar char="•"/>
              <a:tabLst>
                <a:tab pos="90488" algn="l"/>
              </a:tabLst>
            </a:pPr>
            <a:endParaRPr lang="ru-RU" sz="130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b="1" smtClean="0">
                <a:solidFill>
                  <a:srgbClr val="0070C0"/>
                </a:solidFill>
                <a:latin typeface="Georgia" panose="02040502050405020303" pitchFamily="18" charset="0"/>
              </a:rPr>
              <a:t>Мультидисциплинарные бригады неонатологов</a:t>
            </a:r>
            <a:endParaRPr lang="ru-RU" sz="13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7" name="Picture 4" descr="C:\Users\1\Desktop\ФОТО\IMG_8445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395536" y="1347614"/>
            <a:ext cx="2160240" cy="1407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8" name="Picture 5" descr="D:\Фото\Коновалов22-23.01.2010\IMG_8829.jpg"/>
          <p:cNvPicPr>
            <a:picLocks noChangeAspect="1" noChangeArrowheads="1"/>
          </p:cNvPicPr>
          <p:nvPr/>
        </p:nvPicPr>
        <p:blipFill>
          <a:blip r:embed="rId6" cstate="screen">
            <a:extLst/>
          </a:blip>
          <a:srcRect/>
          <a:stretch>
            <a:fillRect/>
          </a:stretch>
        </p:blipFill>
        <p:spPr bwMode="auto">
          <a:xfrm>
            <a:off x="395537" y="3003798"/>
            <a:ext cx="2160660" cy="1464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9" name="Изображение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3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4" name="Стрелка вниз 3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7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НАШИ ПАРТНЁРЫ</a:t>
            </a:r>
          </a:p>
        </p:txBody>
      </p:sp>
      <p:pic>
        <p:nvPicPr>
          <p:cNvPr id="2050" name="Picture 2" descr="Z:\Свалка\Булат\от Азата\архив\презентация 2016\лого КФ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56495"/>
            <a:ext cx="286909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Свалка\Булат\от Азата\архив\презентация 2016\лого КГМУ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917143"/>
            <a:ext cx="1414809" cy="14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Свалка\Булат\от Азата\архив\презентация 2016\КГМ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9782"/>
            <a:ext cx="1471302" cy="14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Свалка\Булат\от Азата\логотипы\Сбербан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22" y="1630150"/>
            <a:ext cx="355165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Свалка\Булат\от Азата\логотипы\РАНХ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27" y="1655736"/>
            <a:ext cx="2528198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Изображение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3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User\Desktop\BACKSP_.jpg"/>
          <p:cNvPicPr>
            <a:picLocks noChangeAspect="1" noChangeArrowheads="1"/>
          </p:cNvPicPr>
          <p:nvPr/>
        </p:nvPicPr>
        <p:blipFill>
          <a:blip r:embed="rId2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03598"/>
            <a:ext cx="8424936" cy="37804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Увеличение продолжительности жизни и снижение смертности населения РТ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Предоставление населению качественной и доступной медицинской помощи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Дальнейшее развитие профилактического кластера с активным вовлечением потребителей медицинских услуг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Упреждающая профилактика и своевременная диагностика онкологической патологии на ранних стадиях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Проведение коммуникационной кампании по пропаганде здорового образа жизни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Совершенствование первичной медико-санитарной помощи населению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Внедрение информационных технологий удалённого мониторинга здоровья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Поэтапная эффективная регионализация акушерской и перинатальной помощи с закрытием маломощных </a:t>
            </a:r>
            <a:b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            родильных отделений ЦРБ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Дальнейшее развитие высокотехнологичных методов лечения, обеспечение доступности населению, </a:t>
            </a:r>
            <a:b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           в том числе сельским жителям, а также жителям соседних регионов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Развитие медицинского туризма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Развитие государственно-частного партнёрства как в высокотехнологичной медицине, так и в первичном </a:t>
            </a:r>
            <a:b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           здравоохранении, в том числе с привлечением зарубежных инвесторов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Расширение международного сотрудничества – проведение совместных международных симпозиумов, </a:t>
            </a:r>
            <a:b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            мастер-классов, стажировок специалистов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Внедрение менеджмента качества в медицинские организации всех уровней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Развитие кадрового потенциала отрасли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26749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ПРИОРИТЕТНЫЕ ЗАДАЧИ </a:t>
            </a:r>
            <a:b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 2016 ГОД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323528" cy="1008112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Изображение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1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987824" y="1142989"/>
            <a:ext cx="5443265" cy="1444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2012-2016 годах построено</a:t>
            </a: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, капитально отремонтировано и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оснащено</a:t>
            </a:r>
            <a:b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2126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объектов </a:t>
            </a: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первичного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звена сельского здравоохранения, в том числе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установлено </a:t>
            </a:r>
            <a:b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3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6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8</a:t>
            </a:r>
            <a:r>
              <a:rPr 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новых модульных </a:t>
            </a:r>
            <a:r>
              <a:rPr lang="ru-RU" sz="16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ФАПов</a:t>
            </a: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" r="319"/>
          <a:stretch/>
        </p:blipFill>
        <p:spPr bwMode="auto">
          <a:xfrm>
            <a:off x="467544" y="1198849"/>
            <a:ext cx="2376264" cy="13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6331492" y="4806717"/>
            <a:ext cx="541466" cy="107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365103032"/>
              </p:ext>
            </p:extLst>
          </p:nvPr>
        </p:nvGraphicFramePr>
        <p:xfrm>
          <a:off x="4575892" y="2571750"/>
          <a:ext cx="4187542" cy="20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457209431"/>
              </p:ext>
            </p:extLst>
          </p:nvPr>
        </p:nvGraphicFramePr>
        <p:xfrm>
          <a:off x="276920" y="2587898"/>
          <a:ext cx="4176464" cy="2122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749" y="4723973"/>
            <a:ext cx="4462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Georgia" panose="02040502050405020303" pitchFamily="18" charset="0"/>
              </a:rPr>
              <a:t>* </a:t>
            </a:r>
            <a:r>
              <a:rPr lang="ru-RU" sz="1200" dirty="0" err="1" smtClean="0">
                <a:latin typeface="Georgia" panose="02040502050405020303" pitchFamily="18" charset="0"/>
              </a:rPr>
              <a:t>Софинансирование</a:t>
            </a:r>
            <a:r>
              <a:rPr lang="ru-RU" sz="1200" dirty="0" smtClean="0">
                <a:latin typeface="Georgia" panose="02040502050405020303" pitchFamily="18" charset="0"/>
              </a:rPr>
              <a:t> из средств федерального бюджета</a:t>
            </a:r>
            <a:endParaRPr lang="ru-RU" sz="1200" dirty="0">
              <a:latin typeface="Georgia" panose="02040502050405020303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8" name="Стрелка вниз 17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3" descr="D:\LOGOMZR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20" name="Picture 1" descr="C:\Users\User\Desktop\BACKSP_.jpg"/>
          <p:cNvPicPr>
            <a:picLocks noChangeAspect="1" noChangeArrowheads="1"/>
          </p:cNvPicPr>
          <p:nvPr/>
        </p:nvPicPr>
        <p:blipFill>
          <a:blip r:embed="rId6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МОДЕРНИЗАЦИЯ СЕЛЬСКОГО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ЗДРАВООХРАНЕНИЯ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30" name="Изображение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2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8" name="Стрелка вниз 9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3" descr="D:\LOGOMZR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sp>
        <p:nvSpPr>
          <p:cNvPr id="10" name="Прямоугольник 9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26749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МОДЕРНИЗАЦИЯ </a:t>
            </a:r>
          </a:p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ПРОДОЛЖАЕТСЯ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323528" cy="1008112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1938898"/>
            <a:ext cx="5549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объём финансирования работ по строительству, реконструкции, 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капитальному ремонту, оснащению учреждений здравоохранения республики.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987824" y="1247056"/>
            <a:ext cx="54829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ru-RU" sz="4500" b="1" i="1" dirty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4644,55 млн рублей </a:t>
            </a:r>
            <a:endParaRPr lang="ru-RU" sz="4500" i="1" dirty="0">
              <a:solidFill>
                <a:srgbClr val="C00000"/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995"/>
            <a:ext cx="3030631" cy="20158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260826" y="3382017"/>
            <a:ext cx="4846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здравоохранения – проведены работы 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по укреплению материально-технической базы.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699792" y="2681101"/>
            <a:ext cx="54829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4500" b="1" i="1" dirty="0">
                <a:solidFill>
                  <a:srgbClr val="00B0F0"/>
                </a:solidFill>
                <a:latin typeface="Georgia" pitchFamily="18" charset="0"/>
                <a:ea typeface="+mj-ea"/>
                <a:cs typeface="+mj-cs"/>
              </a:rPr>
              <a:t>467 объектов</a:t>
            </a:r>
            <a:endParaRPr lang="ru-RU" sz="4500" i="1" dirty="0">
              <a:solidFill>
                <a:srgbClr val="00B0F0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68801" y="4605732"/>
            <a:ext cx="4846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площадей построено и отремонтировано.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707767" y="3904816"/>
            <a:ext cx="54829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4500" b="1" i="1" dirty="0">
                <a:solidFill>
                  <a:srgbClr val="00B0F0"/>
                </a:solidFill>
                <a:latin typeface="Georgia" pitchFamily="18" charset="0"/>
                <a:ea typeface="+mj-ea"/>
                <a:cs typeface="+mj-cs"/>
              </a:rPr>
              <a:t>92 тыс. кв. м </a:t>
            </a:r>
            <a:endParaRPr lang="ru-RU" sz="4500" i="1" dirty="0">
              <a:solidFill>
                <a:srgbClr val="00B0F0"/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/>
          <a:stretch/>
        </p:blipFill>
        <p:spPr>
          <a:xfrm>
            <a:off x="-1" y="3005302"/>
            <a:ext cx="3030631" cy="2138198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0020"/>
            <a:ext cx="2026568" cy="49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8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8" name="Стрелка вниз 17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20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ЦРБ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БУДУЩЕГО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516216" y="4681468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2050" name="Picture 2" descr="D:\Work\Красная строка\Минздав\ИТОГИ 2016\Папка COLLEGIA_2017_UPDATE_Последняя\Links\print_1618447_16903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/>
          <a:stretch/>
        </p:blipFill>
        <p:spPr bwMode="auto">
          <a:xfrm>
            <a:off x="-36512" y="1719808"/>
            <a:ext cx="3525734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427984" y="1059582"/>
            <a:ext cx="4427984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Реорганизация (пилотный проект </a:t>
            </a:r>
            <a:br>
              <a:rPr lang="ru-RU" sz="13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13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 </a:t>
            </a:r>
            <a:r>
              <a:rPr lang="ru-RU" sz="1300" b="1" i="1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Муслюмовской</a:t>
            </a:r>
            <a:r>
              <a:rPr lang="ru-RU" sz="13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ЦРБ)</a:t>
            </a:r>
            <a:endParaRPr lang="ru-RU" sz="1300" b="1" i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31" name="Изображение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79912" y="1772111"/>
            <a:ext cx="214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Текущая ситуация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51920" y="2626915"/>
            <a:ext cx="330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Планируемая реорганизация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141443"/>
            <a:ext cx="2232248" cy="34145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660232" y="2144026"/>
            <a:ext cx="2232248" cy="3414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Амбулатория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923928" y="2996247"/>
            <a:ext cx="2232248" cy="34145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Стационар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60232" y="2998830"/>
            <a:ext cx="2232248" cy="3414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Амбулатория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3428295"/>
            <a:ext cx="259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Лечение хронических заболеваний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Восстановительное лечение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36705" y="3428295"/>
            <a:ext cx="2699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Школы здоровья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Реабилитационные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Закрепление врача за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ФАПами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ПДО концентрация оборудования на 1 этаже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5729215"/>
              </p:ext>
            </p:extLst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>
            <p:custDataLst>
              <p:tags r:id="rId3"/>
            </p:custDataLst>
          </p:nvPr>
        </p:nvSpPr>
        <p:spPr bwMode="gray">
          <a:xfrm>
            <a:off x="484908" y="2856269"/>
            <a:ext cx="219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pitchFamily="34" charset="0"/>
              <a:buChar char="◦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ru-RU" sz="2400" b="1" i="1" u="sng" dirty="0" smtClean="0">
                <a:solidFill>
                  <a:srgbClr val="C00000"/>
                </a:solidFill>
                <a:latin typeface="Georgia" panose="02040502050405020303" pitchFamily="18" charset="0"/>
                <a:cs typeface="Arial" pitchFamily="34" charset="0"/>
                <a:sym typeface="+mn-lt"/>
              </a:rPr>
              <a:t>БЫЛО</a:t>
            </a:r>
            <a:endParaRPr lang="ru-RU" sz="2400" b="1" i="1" u="sng" dirty="0">
              <a:solidFill>
                <a:srgbClr val="C00000"/>
              </a:solidFill>
              <a:latin typeface="Georgia" panose="02040502050405020303" pitchFamily="18" charset="0"/>
              <a:cs typeface="Arial" pitchFamily="34" charset="0"/>
              <a:sym typeface="+mn-lt"/>
            </a:endParaRPr>
          </a:p>
        </p:txBody>
      </p:sp>
      <p:sp>
        <p:nvSpPr>
          <p:cNvPr id="31" name="TextBox 30"/>
          <p:cNvSpPr txBox="1">
            <a:spLocks/>
          </p:cNvSpPr>
          <p:nvPr/>
        </p:nvSpPr>
        <p:spPr>
          <a:xfrm>
            <a:off x="501974" y="3288317"/>
            <a:ext cx="2571141" cy="13644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342900" lvl="0" indent="-3429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lvl="1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lvl="2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lvl="3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lvl="4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rgbClr val="C00000"/>
                </a:solidFill>
                <a:latin typeface="Georgia" panose="02040502050405020303" pitchFamily="18" charset="0"/>
              </a:rPr>
              <a:t>- очереди в регистратуру и </a:t>
            </a:r>
            <a:r>
              <a:rPr lang="ru-RU" sz="1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 приём </a:t>
            </a:r>
            <a:r>
              <a:rPr lang="ru-RU" sz="1200" b="1" dirty="0">
                <a:solidFill>
                  <a:srgbClr val="C00000"/>
                </a:solidFill>
                <a:latin typeface="Georgia" panose="02040502050405020303" pitchFamily="18" charset="0"/>
              </a:rPr>
              <a:t>к </a:t>
            </a:r>
            <a:r>
              <a:rPr lang="ru-RU" sz="1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врачу</a:t>
            </a:r>
            <a:endParaRPr lang="ru-RU" sz="12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C00000"/>
                </a:solidFill>
                <a:latin typeface="Georgia" panose="02040502050405020303" pitchFamily="18" charset="0"/>
              </a:rPr>
              <a:t>- маршрутизация, </a:t>
            </a:r>
            <a:r>
              <a:rPr lang="ru-RU" sz="1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непонятная для пациентов</a:t>
            </a:r>
            <a:endParaRPr lang="ru-RU" sz="12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C00000"/>
                </a:solidFill>
                <a:latin typeface="Georgia" panose="02040502050405020303" pitchFamily="18" charset="0"/>
              </a:rPr>
              <a:t>- регистраторы </a:t>
            </a:r>
            <a:r>
              <a:rPr lang="ru-RU" sz="1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отвлекаются на </a:t>
            </a:r>
            <a:r>
              <a:rPr lang="ru-RU" sz="1200" b="1" dirty="0">
                <a:solidFill>
                  <a:srgbClr val="C00000"/>
                </a:solidFill>
                <a:latin typeface="Georgia" panose="02040502050405020303" pitchFamily="18" charset="0"/>
              </a:rPr>
              <a:t>приём </a:t>
            </a:r>
            <a:r>
              <a:rPr lang="ru-RU" sz="1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звонков</a:t>
            </a:r>
            <a:endParaRPr lang="ru-RU" sz="1200" b="1" dirty="0" smtClean="0">
              <a:latin typeface="Georgia" panose="02040502050405020303" pitchFamily="18" charset="0"/>
              <a:cs typeface="Arial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33" name="Стрелка вниз 32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3" descr="D:\LOGOMZRT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36" name="Picture 1" descr="C:\Users\User\Desktop\BACKSP_.jpg"/>
          <p:cNvPicPr>
            <a:picLocks noChangeAspect="1" noChangeArrowheads="1"/>
          </p:cNvPicPr>
          <p:nvPr/>
        </p:nvPicPr>
        <p:blipFill>
          <a:blip r:embed="rId10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ru-RU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ДРУЖЕЛЮБНАЯ ПОЛИКЛИНИКА –                                              ТАТАРСТАНСКИЙ СТАНДАРТ</a:t>
            </a:r>
            <a:endParaRPr lang="ru-RU" sz="22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/>
          <a:stretch/>
        </p:blipFill>
        <p:spPr bwMode="auto">
          <a:xfrm>
            <a:off x="506117" y="1275606"/>
            <a:ext cx="2566998" cy="147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>
            <a:spLocks/>
          </p:cNvSpPr>
          <p:nvPr/>
        </p:nvSpPr>
        <p:spPr>
          <a:xfrm>
            <a:off x="3563888" y="3290847"/>
            <a:ext cx="5328592" cy="143629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342900" lvl="0" indent="-3429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lvl="1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lvl="2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lvl="3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lvl="4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ru-RU" sz="1200" b="1" dirty="0">
                <a:solidFill>
                  <a:srgbClr val="00B050"/>
                </a:solidFill>
                <a:latin typeface="Georgia" panose="02040502050405020303" pitchFamily="18" charset="0"/>
              </a:rPr>
              <a:t>- медсестры работают на медицинских </a:t>
            </a:r>
            <a:r>
              <a:rPr lang="ru-RU" sz="12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постах</a:t>
            </a:r>
            <a:endParaRPr lang="ru-RU" sz="1200" b="1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00B050"/>
                </a:solidFill>
                <a:latin typeface="Georgia" panose="02040502050405020303" pitchFamily="18" charset="0"/>
              </a:rPr>
              <a:t>- предварительная запись к </a:t>
            </a:r>
            <a:r>
              <a:rPr lang="ru-RU" sz="12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врачу, без </a:t>
            </a:r>
            <a:r>
              <a:rPr lang="ru-RU" sz="1200" b="1" dirty="0">
                <a:solidFill>
                  <a:srgbClr val="00B050"/>
                </a:solidFill>
                <a:latin typeface="Georgia" panose="02040502050405020303" pitchFamily="18" charset="0"/>
              </a:rPr>
              <a:t>записи – к </a:t>
            </a:r>
            <a:r>
              <a:rPr lang="ru-RU" sz="12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дежурному</a:t>
            </a:r>
            <a:endParaRPr lang="ru-RU" sz="1200" b="1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00B050"/>
                </a:solidFill>
                <a:latin typeface="Georgia" panose="02040502050405020303" pitchFamily="18" charset="0"/>
              </a:rPr>
              <a:t>- единый </a:t>
            </a:r>
            <a:r>
              <a:rPr lang="ru-RU" sz="1200" b="1" dirty="0" err="1">
                <a:solidFill>
                  <a:srgbClr val="00B050"/>
                </a:solidFill>
                <a:latin typeface="Georgia" panose="02040502050405020303" pitchFamily="18" charset="0"/>
              </a:rPr>
              <a:t>колл</a:t>
            </a:r>
            <a:r>
              <a:rPr lang="ru-RU" sz="1200" b="1" dirty="0">
                <a:solidFill>
                  <a:srgbClr val="00B050"/>
                </a:solidFill>
                <a:latin typeface="Georgia" panose="02040502050405020303" pitchFamily="18" charset="0"/>
              </a:rPr>
              <a:t>-центр для записи и вызова врача на </a:t>
            </a:r>
            <a:r>
              <a:rPr lang="ru-RU" sz="12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дом</a:t>
            </a:r>
            <a:endParaRPr lang="ru-RU" sz="1200" b="1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00B050"/>
                </a:solidFill>
                <a:latin typeface="Georgia" panose="02040502050405020303" pitchFamily="18" charset="0"/>
              </a:rPr>
              <a:t>- стойка информации вместо </a:t>
            </a:r>
            <a:r>
              <a:rPr lang="ru-RU" sz="12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регистратуры</a:t>
            </a:r>
            <a:endParaRPr lang="ru-RU" sz="1200" b="1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rgbClr val="00B050"/>
                </a:solidFill>
                <a:latin typeface="Georgia" panose="02040502050405020303" pitchFamily="18" charset="0"/>
              </a:rPr>
              <a:t>- зоны комфортного </a:t>
            </a:r>
            <a:r>
              <a:rPr lang="ru-RU" sz="12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ожидания</a:t>
            </a:r>
            <a:endParaRPr lang="ru-RU" sz="1200" b="1" dirty="0" smtClean="0">
              <a:solidFill>
                <a:srgbClr val="00B05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>
            <p:custDataLst>
              <p:tags r:id="rId4"/>
            </p:custDataLst>
          </p:nvPr>
        </p:nvSpPr>
        <p:spPr bwMode="gray">
          <a:xfrm>
            <a:off x="3563888" y="2856269"/>
            <a:ext cx="2194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pitchFamily="34" charset="0"/>
              <a:buChar char="•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pitchFamily="34" charset="0"/>
              <a:buChar char="◦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r>
              <a:rPr lang="ru-RU" sz="2400" b="1" i="1" u="sng" dirty="0" smtClean="0">
                <a:solidFill>
                  <a:srgbClr val="00B050"/>
                </a:solidFill>
                <a:latin typeface="Georgia" panose="02040502050405020303" pitchFamily="18" charset="0"/>
                <a:cs typeface="Arial" pitchFamily="34" charset="0"/>
                <a:sym typeface="+mn-lt"/>
              </a:rPr>
              <a:t>СТАЛО</a:t>
            </a:r>
            <a:endParaRPr lang="ru-RU" sz="2400" b="1" i="1" u="sng" dirty="0">
              <a:solidFill>
                <a:srgbClr val="00B050"/>
              </a:solidFill>
              <a:latin typeface="Georgia" panose="02040502050405020303" pitchFamily="18" charset="0"/>
              <a:cs typeface="Arial" pitchFamily="34" charset="0"/>
              <a:sym typeface="+mn-lt"/>
            </a:endParaRPr>
          </a:p>
        </p:txBody>
      </p:sp>
      <p:pic>
        <p:nvPicPr>
          <p:cNvPr id="1032" name="Picture 8" descr="Z:\Свалка\Булат\от Азата\архив\коллегия 2017\Папка HN_2016_4_PHOTO (1)\Папка HN_2016_4_PHOTO\Links\_DSC731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87609"/>
            <a:ext cx="2203395" cy="146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photo_v_nomer_4\2016_12_27_Поликлиника 18\Новая папка\_DSC702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16278" b="21859"/>
          <a:stretch/>
        </p:blipFill>
        <p:spPr bwMode="auto">
          <a:xfrm>
            <a:off x="5816376" y="1287610"/>
            <a:ext cx="3076104" cy="146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24" name="Изображение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9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635896" y="3147814"/>
            <a:ext cx="5328592" cy="1681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ru-RU" sz="1400" dirty="0" smtClean="0">
              <a:latin typeface="Georgia" panose="02040502050405020303" pitchFamily="18" charset="0"/>
            </a:endParaRPr>
          </a:p>
          <a:p>
            <a:r>
              <a:rPr lang="ru-RU" sz="1400" dirty="0" smtClean="0">
                <a:latin typeface="Georgia" panose="02040502050405020303" pitchFamily="18" charset="0"/>
              </a:rPr>
              <a:t>С 2010 по 2016 год </a:t>
            </a:r>
            <a:r>
              <a:rPr lang="ru-RU" sz="1400" b="1" dirty="0" smtClean="0">
                <a:latin typeface="Georgia" panose="02040502050405020303" pitchFamily="18" charset="0"/>
              </a:rPr>
              <a:t>155 000 </a:t>
            </a:r>
            <a:r>
              <a:rPr lang="ru-RU" sz="1400" dirty="0" smtClean="0">
                <a:latin typeface="Georgia" panose="02040502050405020303" pitchFamily="18" charset="0"/>
              </a:rPr>
              <a:t>пациентам </a:t>
            </a:r>
            <a:r>
              <a:rPr lang="ru-RU" sz="1400" dirty="0">
                <a:latin typeface="Georgia" panose="02040502050405020303" pitchFamily="18" charset="0"/>
              </a:rPr>
              <a:t>оказана высокотехнологичная медицинская </a:t>
            </a:r>
            <a:r>
              <a:rPr lang="ru-RU" sz="1400" dirty="0" smtClean="0">
                <a:latin typeface="Georgia" panose="02040502050405020303" pitchFamily="18" charset="0"/>
              </a:rPr>
              <a:t>помощь, в </a:t>
            </a:r>
            <a:r>
              <a:rPr lang="ru-RU" sz="1400" dirty="0">
                <a:latin typeface="Georgia" panose="02040502050405020303" pitchFamily="18" charset="0"/>
              </a:rPr>
              <a:t>том числе </a:t>
            </a:r>
            <a:r>
              <a:rPr lang="ru-RU" sz="1400" dirty="0" smtClean="0">
                <a:latin typeface="Georgia" panose="02040502050405020303" pitchFamily="18" charset="0"/>
              </a:rPr>
              <a:t/>
            </a:r>
            <a:br>
              <a:rPr lang="ru-RU" sz="1400" dirty="0" smtClean="0">
                <a:latin typeface="Georgia" panose="02040502050405020303" pitchFamily="18" charset="0"/>
              </a:rPr>
            </a:br>
            <a:r>
              <a:rPr lang="ru-RU" sz="1400" dirty="0" smtClean="0">
                <a:latin typeface="Georgia" panose="02040502050405020303" pitchFamily="18" charset="0"/>
              </a:rPr>
              <a:t>по </a:t>
            </a:r>
            <a:r>
              <a:rPr lang="ru-RU" sz="1400" dirty="0">
                <a:latin typeface="Georgia" panose="02040502050405020303" pitchFamily="18" charset="0"/>
              </a:rPr>
              <a:t>сердечно-сосудистой хирургии </a:t>
            </a:r>
            <a:r>
              <a:rPr lang="ru-RU" sz="1400" dirty="0" smtClean="0">
                <a:latin typeface="Georgia" panose="02040502050405020303" pitchFamily="18" charset="0"/>
              </a:rPr>
              <a:t>– </a:t>
            </a:r>
            <a:r>
              <a:rPr lang="ru-RU" sz="1400" b="1" dirty="0" smtClean="0">
                <a:latin typeface="Georgia" panose="02040502050405020303" pitchFamily="18" charset="0"/>
              </a:rPr>
              <a:t>103 954</a:t>
            </a:r>
            <a:r>
              <a:rPr lang="ru-RU" sz="1400" dirty="0" smtClean="0">
                <a:latin typeface="Georgia" panose="02040502050405020303" pitchFamily="18" charset="0"/>
              </a:rPr>
              <a:t> больным</a:t>
            </a:r>
          </a:p>
          <a:p>
            <a:endParaRPr lang="ru-RU" sz="1400" dirty="0" smtClean="0">
              <a:latin typeface="Georgia" panose="02040502050405020303" pitchFamily="18" charset="0"/>
            </a:endParaRPr>
          </a:p>
          <a:p>
            <a:r>
              <a:rPr lang="ru-RU" sz="1400" dirty="0">
                <a:latin typeface="Georgia" panose="02040502050405020303" pitchFamily="18" charset="0"/>
              </a:rPr>
              <a:t>Ежегодно высокотехнологичная медицинская помощь оказывается более чем </a:t>
            </a:r>
            <a:r>
              <a:rPr lang="ru-RU" sz="1400" b="1" dirty="0">
                <a:latin typeface="Georgia" panose="02040502050405020303" pitchFamily="18" charset="0"/>
              </a:rPr>
              <a:t>20 000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latin typeface="Georgia" panose="02040502050405020303" pitchFamily="18" charset="0"/>
              </a:rPr>
              <a:t>пациентам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9868" y="1153170"/>
            <a:ext cx="272794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Georgia" panose="02040502050405020303" pitchFamily="18" charset="0"/>
              </a:rPr>
              <a:t>Республиканская </a:t>
            </a:r>
            <a:endParaRPr lang="ru-RU" sz="1400" b="1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клиническая </a:t>
            </a:r>
            <a:r>
              <a:rPr lang="ru-RU" sz="1400" b="1" dirty="0">
                <a:solidFill>
                  <a:srgbClr val="0070C0"/>
                </a:solidFill>
                <a:latin typeface="Georgia" panose="02040502050405020303" pitchFamily="18" charset="0"/>
              </a:rPr>
              <a:t>больница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"/>
          <a:stretch/>
        </p:blipFill>
        <p:spPr bwMode="auto">
          <a:xfrm>
            <a:off x="5658232" y="1665188"/>
            <a:ext cx="3045594" cy="16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626580" y="1153170"/>
            <a:ext cx="310889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Georgia" panose="02040502050405020303" pitchFamily="18" charset="0"/>
              </a:rPr>
              <a:t>Больница скорой медицинской помощи города </a:t>
            </a:r>
            <a:r>
              <a:rPr lang="ru-RU" sz="1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Набережные Челны</a:t>
            </a:r>
            <a:endParaRPr lang="ru-RU" sz="1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100" name="Picture 4" descr="D:\Work\Красная строка\Минздав\Презентация 2016\A9R1wp9xxw_11w7uei_z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051"/>
          <a:stretch/>
        </p:blipFill>
        <p:spPr bwMode="auto">
          <a:xfrm>
            <a:off x="2908534" y="1664568"/>
            <a:ext cx="2633960" cy="16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824942" y="115317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Georgia" panose="02040502050405020303" pitchFamily="18" charset="0"/>
              </a:rPr>
              <a:t>Медсанчасть ПАО «Татнефть» </a:t>
            </a:r>
            <a:endParaRPr lang="ru-RU" sz="1400" b="1" dirty="0" smtClean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 города </a:t>
            </a:r>
            <a:r>
              <a:rPr lang="ru-RU" sz="1400" b="1" dirty="0">
                <a:solidFill>
                  <a:srgbClr val="0070C0"/>
                </a:solidFill>
                <a:latin typeface="Georgia" panose="02040502050405020303" pitchFamily="18" charset="0"/>
              </a:rPr>
              <a:t>Альметьевска</a:t>
            </a:r>
          </a:p>
        </p:txBody>
      </p:sp>
      <p:pic>
        <p:nvPicPr>
          <p:cNvPr id="4101" name="Picture 5" descr="D:\Work\Красная строка\Минздав\Презентация 2016\Панорама_без_названия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9" r="33034"/>
          <a:stretch/>
        </p:blipFill>
        <p:spPr bwMode="auto">
          <a:xfrm>
            <a:off x="532270" y="1664568"/>
            <a:ext cx="2292672" cy="16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16" name="Стрелка вниз 15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3" descr="D:\LOGOMZR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18" name="Picture 1" descr="C:\Users\User\Desktop\BACKSP_.jpg"/>
          <p:cNvPicPr>
            <a:picLocks noChangeAspect="1" noChangeArrowheads="1"/>
          </p:cNvPicPr>
          <p:nvPr/>
        </p:nvPicPr>
        <p:blipFill>
          <a:blip r:embed="rId6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ru-RU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РАЗВИТИЕ ВЫСОКОТЕХНОЛОГИЧНОЙ </a:t>
            </a:r>
            <a:endParaRPr lang="ru-RU" sz="22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МЕДИЦИНСКОЙ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ПОМОЩИ</a:t>
            </a:r>
            <a:endParaRPr lang="ru-RU" sz="22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258228" y="3360980"/>
            <a:ext cx="3233652" cy="1460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1400" b="1" dirty="0">
                <a:latin typeface="Georgia" panose="02040502050405020303" pitchFamily="18" charset="0"/>
              </a:rPr>
              <a:t>12</a:t>
            </a:r>
            <a:r>
              <a:rPr lang="ru-RU" sz="1400" dirty="0">
                <a:latin typeface="Georgia" panose="02040502050405020303" pitchFamily="18" charset="0"/>
              </a:rPr>
              <a:t> миллиардов рублей вложено в создание ВМП-центров на территории </a:t>
            </a:r>
            <a:r>
              <a:rPr lang="ru-RU" sz="1400" dirty="0" smtClean="0">
                <a:latin typeface="Georgia" panose="02040502050405020303" pitchFamily="18" charset="0"/>
              </a:rPr>
              <a:t>Татарстана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ru-RU" sz="1400" dirty="0">
              <a:latin typeface="Georgia" panose="02040502050405020303" pitchFamily="18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1400" b="1" dirty="0">
                <a:latin typeface="Georgia" panose="02040502050405020303" pitchFamily="18" charset="0"/>
              </a:rPr>
              <a:t>15 </a:t>
            </a:r>
            <a:r>
              <a:rPr lang="ru-RU" sz="1400" dirty="0">
                <a:latin typeface="Georgia" panose="02040502050405020303" pitchFamily="18" charset="0"/>
              </a:rPr>
              <a:t>региональных ВМП-центров по</a:t>
            </a:r>
            <a:r>
              <a:rPr lang="ru-RU" sz="1400" b="1" dirty="0">
                <a:latin typeface="Georgia" panose="02040502050405020303" pitchFamily="18" charset="0"/>
              </a:rPr>
              <a:t> 20</a:t>
            </a:r>
            <a:r>
              <a:rPr lang="ru-RU" sz="1400" dirty="0">
                <a:latin typeface="Georgia" panose="02040502050405020303" pitchFamily="18" charset="0"/>
              </a:rPr>
              <a:t> профилям</a:t>
            </a:r>
          </a:p>
        </p:txBody>
      </p:sp>
      <p:pic>
        <p:nvPicPr>
          <p:cNvPr id="27" name="Изображение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ggilmanova\Pictures\лого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257" y="2427734"/>
            <a:ext cx="1572831" cy="1080120"/>
          </a:xfrm>
          <a:prstGeom prst="rect">
            <a:avLst/>
          </a:prstGeom>
          <a:noFill/>
        </p:spPr>
      </p:pic>
      <p:sp>
        <p:nvSpPr>
          <p:cNvPr id="53" name="Прямоугольник с одним вырезанным углом 52"/>
          <p:cNvSpPr/>
          <p:nvPr/>
        </p:nvSpPr>
        <p:spPr>
          <a:xfrm>
            <a:off x="251518" y="3127598"/>
            <a:ext cx="4168826" cy="1790828"/>
          </a:xfrm>
          <a:prstGeom prst="snip1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с одним вырезанным углом 51"/>
          <p:cNvSpPr/>
          <p:nvPr/>
        </p:nvSpPr>
        <p:spPr>
          <a:xfrm flipH="1">
            <a:off x="4747890" y="3147814"/>
            <a:ext cx="4168826" cy="1790828"/>
          </a:xfrm>
          <a:prstGeom prst="snip1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с одним вырезанным углом 50"/>
          <p:cNvSpPr/>
          <p:nvPr/>
        </p:nvSpPr>
        <p:spPr>
          <a:xfrm flipH="1" flipV="1">
            <a:off x="4747890" y="1131743"/>
            <a:ext cx="4168826" cy="1800046"/>
          </a:xfrm>
          <a:prstGeom prst="snip1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 flipV="1">
            <a:off x="251518" y="1131585"/>
            <a:ext cx="4176466" cy="1800204"/>
          </a:xfrm>
          <a:prstGeom prst="snip1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04031" y="4888043"/>
            <a:ext cx="1559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www.infospid.ru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63113" y="1235773"/>
            <a:ext cx="2508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Повышение доступности высокотехнологичной медицинской помощи</a:t>
            </a:r>
          </a:p>
          <a:p>
            <a:r>
              <a:rPr lang="ru-RU" sz="1200" b="1" i="1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жителям Республики Татарстан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16017" y="1266550"/>
            <a:ext cx="2253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i="1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Повышение качества медицинской помощи жителям Республики Татарстан</a:t>
            </a:r>
          </a:p>
          <a:p>
            <a:pPr algn="r"/>
            <a:endParaRPr lang="ru-RU" sz="1200" b="1" i="1" dirty="0">
              <a:solidFill>
                <a:srgbClr val="0070C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3527" y="2218060"/>
            <a:ext cx="424847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В 2016 году за счёт средств федерального </a:t>
            </a:r>
          </a:p>
          <a:p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бюджета оказано </a:t>
            </a:r>
            <a:r>
              <a:rPr lang="ru-RU" sz="12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516</a:t>
            </a:r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 случаев ВМП </a:t>
            </a:r>
          </a:p>
          <a:p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на сумму </a:t>
            </a:r>
            <a:r>
              <a:rPr lang="ru-RU" sz="12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130 млн руб.</a:t>
            </a:r>
            <a:endParaRPr lang="ru-RU" sz="1050" b="1" dirty="0" smtClean="0">
              <a:solidFill>
                <a:srgbClr val="FF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88024" y="2086744"/>
            <a:ext cx="4088559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В 2016 году </a:t>
            </a:r>
            <a:r>
              <a:rPr lang="ru-RU" sz="12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650 млн руб. </a:t>
            </a:r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потрачено </a:t>
            </a:r>
            <a:b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на улучшение инфраструктуры клиники</a:t>
            </a:r>
          </a:p>
          <a:p>
            <a:pPr algn="r"/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(ремонт помещений, обновление </a:t>
            </a:r>
            <a:b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парка оборудования)</a:t>
            </a:r>
            <a:endParaRPr lang="ru-RU" sz="1050" b="1" dirty="0" smtClean="0">
              <a:solidFill>
                <a:srgbClr val="FF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50412" y="4070412"/>
            <a:ext cx="2220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Ускорение трансляции новых технологий в практическое здравоохранение</a:t>
            </a:r>
            <a:endParaRPr lang="ru-RU" sz="1200" b="1" i="1" dirty="0">
              <a:solidFill>
                <a:srgbClr val="0070C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3527" y="3364062"/>
            <a:ext cx="30848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В 2016 году на исследования привлечены средства грантов и спонсоров в размере </a:t>
            </a:r>
            <a:r>
              <a:rPr lang="ru-RU" sz="12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260 млн руб.</a:t>
            </a:r>
            <a:endParaRPr lang="ru-RU" sz="1050" b="1" dirty="0" smtClean="0">
              <a:solidFill>
                <a:srgbClr val="FF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60032" y="4159192"/>
            <a:ext cx="228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i="1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Инновационные генно-клеточные технологии диагностики и лечения</a:t>
            </a:r>
            <a:endParaRPr lang="ru-RU" sz="1200" b="1" i="1" dirty="0">
              <a:solidFill>
                <a:srgbClr val="0070C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344540" y="3184856"/>
            <a:ext cx="451773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С 2016 года в клинике применяется </a:t>
            </a:r>
          </a:p>
          <a:p>
            <a:pPr algn="r"/>
            <a:r>
              <a:rPr lang="ru-RU" sz="11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лечебный </a:t>
            </a:r>
            <a:r>
              <a:rPr lang="ru-RU" sz="1100" b="1" dirty="0" err="1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цитаферез</a:t>
            </a:r>
            <a:r>
              <a:rPr lang="ru-RU" sz="11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– эффективный </a:t>
            </a:r>
            <a:b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метод лечения аутоиммунных, </a:t>
            </a:r>
            <a:b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1050" b="1" dirty="0" err="1" smtClean="0">
                <a:latin typeface="Georgia" panose="02040502050405020303" pitchFamily="18" charset="0"/>
                <a:cs typeface="Times New Roman" pitchFamily="18" charset="0"/>
              </a:rPr>
              <a:t>онкогематологических</a:t>
            </a:r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,  </a:t>
            </a:r>
          </a:p>
          <a:p>
            <a:pPr algn="r"/>
            <a:r>
              <a:rPr lang="ru-RU" sz="1050" b="1" dirty="0" smtClean="0">
                <a:latin typeface="Georgia" panose="02040502050405020303" pitchFamily="18" charset="0"/>
                <a:cs typeface="Times New Roman" pitchFamily="18" charset="0"/>
              </a:rPr>
              <a:t>аллергических заболеваний</a:t>
            </a:r>
          </a:p>
        </p:txBody>
      </p:sp>
      <p:pic>
        <p:nvPicPr>
          <p:cNvPr id="31" name="Picture 2" descr="Картинки по запросу кардиохирурги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 b="8052"/>
          <a:stretch/>
        </p:blipFill>
        <p:spPr bwMode="auto">
          <a:xfrm>
            <a:off x="395536" y="1281160"/>
            <a:ext cx="1571636" cy="75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AutoShape 4" descr="&amp;Kcy;&amp;acy;&amp;rcy;&amp;tcy;&amp;icy;&amp;ncy;&amp;kcy;&amp;icy; &amp;pcy;&amp;ocy; &amp;zcy;&amp;acy;&amp;pcy;&amp;rcy;&amp;ocy;&amp;scy;&amp;ucy; &amp;dcy;&amp;icy;&amp;acy;&amp;gcy;&amp;ncy;&amp;ocy;&amp;scy;&amp;tcy;&amp;icy;&amp;kcy;&amp;acy; &amp;ocy;&amp;rcy;&amp;gcy;&amp;acy;&amp;ncy;&amp;icy;&amp;zcy;&amp;mcy;&amp;acy;"/>
          <p:cNvSpPr>
            <a:spLocks noChangeAspect="1" noChangeArrowheads="1"/>
          </p:cNvSpPr>
          <p:nvPr/>
        </p:nvSpPr>
        <p:spPr bwMode="auto">
          <a:xfrm>
            <a:off x="155575" y="-1268016"/>
            <a:ext cx="5715000" cy="26431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ggilmanova\Desktop\для доклада кфу\100112856223424008.jpg"/>
          <p:cNvPicPr>
            <a:picLocks noChangeAspect="1" noChangeArrowheads="1"/>
          </p:cNvPicPr>
          <p:nvPr/>
        </p:nvPicPr>
        <p:blipFill rotWithShape="1">
          <a:blip r:embed="rId4" cstate="print"/>
          <a:srcRect b="20931"/>
          <a:stretch/>
        </p:blipFill>
        <p:spPr bwMode="auto">
          <a:xfrm>
            <a:off x="7092280" y="1233444"/>
            <a:ext cx="1714512" cy="80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:\Users\ggilmanova\Desktop\для доклада кфу\vse_diagnostike.jpg"/>
          <p:cNvPicPr>
            <a:picLocks noChangeAspect="1" noChangeArrowheads="1"/>
          </p:cNvPicPr>
          <p:nvPr/>
        </p:nvPicPr>
        <p:blipFill rotWithShape="1">
          <a:blip r:embed="rId5" cstate="print"/>
          <a:srcRect t="3339" b="27770"/>
          <a:stretch/>
        </p:blipFill>
        <p:spPr bwMode="auto">
          <a:xfrm>
            <a:off x="395536" y="4123183"/>
            <a:ext cx="1571636" cy="71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C:\Users\ggilmanova\Desktop\для доклада кфу\e5678uhesw3w-1.jpg"/>
          <p:cNvPicPr>
            <a:picLocks noChangeAspect="1" noChangeArrowheads="1"/>
          </p:cNvPicPr>
          <p:nvPr/>
        </p:nvPicPr>
        <p:blipFill rotWithShape="1">
          <a:blip r:embed="rId6" cstate="print"/>
          <a:srcRect t="30976"/>
          <a:stretch/>
        </p:blipFill>
        <p:spPr bwMode="auto">
          <a:xfrm>
            <a:off x="7235156" y="4123183"/>
            <a:ext cx="1571636" cy="718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Группа 38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40" name="Стрелка вниз 39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3" descr="D:\LOGOMZR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42" name="Picture 1" descr="C:\Users\User\Desktop\BACKSP_.jpg"/>
          <p:cNvPicPr>
            <a:picLocks noChangeAspect="1" noChangeArrowheads="1"/>
          </p:cNvPicPr>
          <p:nvPr/>
        </p:nvPicPr>
        <p:blipFill>
          <a:blip r:embed="rId8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СОДРУЖЕСТВО </a:t>
            </a:r>
            <a:endParaRPr lang="ru-RU" sz="22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НАУКИ </a:t>
            </a:r>
            <a:r>
              <a:rPr lang="ru-RU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И ПРАКТИКИ</a:t>
            </a:r>
            <a:endParaRPr lang="ru-RU" sz="22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4" name="Изображение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4" name="Стрелка вниз 3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6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ПЕРИНАТАЛЬНЫЙ ЦЕНТР РКБ МЗ РТ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23528" y="1203598"/>
            <a:ext cx="8229600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>
              <a:spcBef>
                <a:spcPct val="0"/>
              </a:spcBef>
            </a:pP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 сентябре 2016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года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 Казани был </a:t>
            </a: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введён </a:t>
            </a:r>
            <a:r>
              <a: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 эксплуатацию новый корпус Перинатального центра Республиканской клинической больницы МЗ РТ. 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0" y="1880726"/>
            <a:ext cx="5832648" cy="2232248"/>
            <a:chOff x="480547" y="1707654"/>
            <a:chExt cx="8663452" cy="2531181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08125" y="1707654"/>
              <a:ext cx="2235874" cy="123185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1" r="6352"/>
            <a:stretch/>
          </p:blipFill>
          <p:spPr bwMode="auto">
            <a:xfrm>
              <a:off x="480547" y="1707654"/>
              <a:ext cx="6351396" cy="253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08125" y="3000783"/>
              <a:ext cx="2235874" cy="121051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Прямоугольник 35"/>
          <p:cNvSpPr/>
          <p:nvPr/>
        </p:nvSpPr>
        <p:spPr>
          <a:xfrm>
            <a:off x="5868144" y="1851585"/>
            <a:ext cx="331236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100" dirty="0" smtClean="0">
                <a:latin typeface="Georgia" panose="02040502050405020303" pitchFamily="18" charset="0"/>
                <a:cs typeface="Arial" pitchFamily="34" charset="0"/>
              </a:rPr>
              <a:t>Площадь строительства </a:t>
            </a:r>
            <a:endParaRPr lang="ru-RU" sz="1100" i="1" dirty="0">
              <a:latin typeface="Georgia" panose="02040502050405020303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ru-RU" b="1" i="1" dirty="0" smtClean="0">
                <a:solidFill>
                  <a:srgbClr val="009900"/>
                </a:solidFill>
                <a:latin typeface="Georgia" panose="02040502050405020303" pitchFamily="18" charset="0"/>
                <a:cs typeface="Arial" pitchFamily="34" charset="0"/>
              </a:rPr>
              <a:t>14,1 тыс. кв. м</a:t>
            </a:r>
          </a:p>
          <a:p>
            <a:pPr lvl="0">
              <a:spcBef>
                <a:spcPct val="0"/>
              </a:spcBef>
            </a:pPr>
            <a:endParaRPr lang="ru-RU" sz="1100" b="1" i="1" dirty="0" smtClean="0">
              <a:latin typeface="Georgia" panose="02040502050405020303" pitchFamily="18" charset="0"/>
              <a:cs typeface="Arial" pitchFamily="34" charset="0"/>
            </a:endParaRPr>
          </a:p>
          <a:p>
            <a:pPr lvl="0">
              <a:spcBef>
                <a:spcPct val="0"/>
              </a:spcBef>
            </a:pPr>
            <a:r>
              <a:rPr lang="ru-RU" sz="1100" dirty="0" smtClean="0">
                <a:latin typeface="Georgia" panose="02040502050405020303" pitchFamily="18" charset="0"/>
                <a:cs typeface="Arial" pitchFamily="34" charset="0"/>
              </a:rPr>
              <a:t>Площадь капитального ремонта </a:t>
            </a:r>
          </a:p>
          <a:p>
            <a:pPr lvl="0">
              <a:spcBef>
                <a:spcPct val="0"/>
              </a:spcBef>
            </a:pPr>
            <a:r>
              <a:rPr lang="ru-RU" b="1" i="1" dirty="0" smtClean="0">
                <a:solidFill>
                  <a:srgbClr val="009900"/>
                </a:solidFill>
                <a:latin typeface="Georgia" panose="02040502050405020303" pitchFamily="18" charset="0"/>
                <a:cs typeface="Arial" pitchFamily="34" charset="0"/>
              </a:rPr>
              <a:t>9,5 тыс. кв. м  </a:t>
            </a:r>
          </a:p>
          <a:p>
            <a:pPr lvl="0">
              <a:spcBef>
                <a:spcPct val="0"/>
              </a:spcBef>
            </a:pPr>
            <a:endParaRPr lang="ru-RU" sz="1100" b="1" i="1" dirty="0" smtClean="0">
              <a:latin typeface="Georgia" panose="02040502050405020303" pitchFamily="18" charset="0"/>
              <a:cs typeface="Arial" pitchFamily="34" charset="0"/>
            </a:endParaRPr>
          </a:p>
          <a:p>
            <a:r>
              <a:rPr lang="ru-RU" sz="1100" b="1" i="1" dirty="0" smtClean="0">
                <a:latin typeface="Georgia" panose="02040502050405020303" pitchFamily="18" charset="0"/>
                <a:cs typeface="Arial" pitchFamily="34" charset="0"/>
              </a:rPr>
              <a:t>16 </a:t>
            </a:r>
            <a:r>
              <a:rPr lang="ru-RU" sz="1100" dirty="0" smtClean="0">
                <a:latin typeface="Georgia" panose="02040502050405020303" pitchFamily="18" charset="0"/>
                <a:cs typeface="Arial" pitchFamily="34" charset="0"/>
              </a:rPr>
              <a:t>индивидуальных родовых залов </a:t>
            </a:r>
          </a:p>
          <a:p>
            <a:r>
              <a:rPr lang="ru-RU" sz="1100" b="1" i="1" dirty="0" smtClean="0">
                <a:latin typeface="Georgia" panose="02040502050405020303" pitchFamily="18" charset="0"/>
                <a:cs typeface="Arial" pitchFamily="34" charset="0"/>
              </a:rPr>
              <a:t>6 </a:t>
            </a:r>
            <a:r>
              <a:rPr lang="ru-RU" sz="1100" dirty="0" smtClean="0">
                <a:latin typeface="Georgia" panose="02040502050405020303" pitchFamily="18" charset="0"/>
                <a:cs typeface="Arial" pitchFamily="34" charset="0"/>
              </a:rPr>
              <a:t>операционных</a:t>
            </a:r>
          </a:p>
          <a:p>
            <a:r>
              <a:rPr lang="ru-RU" sz="1100" b="1" i="1" dirty="0" smtClean="0">
                <a:latin typeface="Georgia" panose="02040502050405020303" pitchFamily="18" charset="0"/>
                <a:cs typeface="Arial" pitchFamily="34" charset="0"/>
              </a:rPr>
              <a:t>195 </a:t>
            </a:r>
            <a:r>
              <a:rPr lang="ru-RU" sz="1100" dirty="0" smtClean="0">
                <a:latin typeface="Georgia" panose="02040502050405020303" pitchFamily="18" charset="0"/>
                <a:cs typeface="Arial" pitchFamily="34" charset="0"/>
              </a:rPr>
              <a:t>коек, из них:</a:t>
            </a:r>
          </a:p>
          <a:p>
            <a:r>
              <a:rPr lang="ru-RU" sz="1100" b="1" i="1" dirty="0" smtClean="0">
                <a:latin typeface="Georgia" panose="02040502050405020303" pitchFamily="18" charset="0"/>
                <a:cs typeface="Arial" pitchFamily="34" charset="0"/>
              </a:rPr>
              <a:t>28 </a:t>
            </a:r>
            <a:r>
              <a:rPr lang="ru-RU" sz="1100" dirty="0" smtClean="0">
                <a:latin typeface="Georgia" panose="02040502050405020303" pitchFamily="18" charset="0"/>
                <a:cs typeface="Arial" pitchFamily="34" charset="0"/>
              </a:rPr>
              <a:t>– детская реанимация,</a:t>
            </a:r>
          </a:p>
          <a:p>
            <a:r>
              <a:rPr lang="ru-RU" sz="1100" b="1" i="1" dirty="0" smtClean="0">
                <a:latin typeface="Georgia" panose="02040502050405020303" pitchFamily="18" charset="0"/>
                <a:cs typeface="Arial" pitchFamily="34" charset="0"/>
              </a:rPr>
              <a:t>18</a:t>
            </a:r>
            <a:r>
              <a:rPr lang="ru-RU" sz="1100" dirty="0" smtClean="0">
                <a:latin typeface="Georgia" panose="02040502050405020303" pitchFamily="18" charset="0"/>
                <a:cs typeface="Arial" pitchFamily="34" charset="0"/>
              </a:rPr>
              <a:t> – реанимация для беременных и рожениц</a:t>
            </a:r>
          </a:p>
          <a:p>
            <a:endParaRPr lang="ru-RU" sz="1100" b="1" i="1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23528" y="4112974"/>
            <a:ext cx="8229600" cy="540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2800" b="1" i="1" dirty="0" smtClean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9500</a:t>
            </a:r>
            <a:r>
              <a:rPr lang="ru-RU" sz="2800" b="1" i="1" dirty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родов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год для беременных высокой степени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риска</a:t>
            </a:r>
            <a:endParaRPr kumimoji="0" lang="ru-RU" sz="160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3" name="Изображение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4" name="Стрелка вниз 3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6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ИНФОРМАТИЗАЦИЯ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ОТРАСЛИ ЗДРАВООХРАНЕНИЯ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79512" y="987574"/>
            <a:ext cx="4392488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Технологическая платформа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– </a:t>
            </a:r>
            <a:b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Единая государственная информационная система«Электронное здравоохранение Республики Татарстан»</a:t>
            </a: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04" b="10342"/>
          <a:stretch/>
        </p:blipFill>
        <p:spPr bwMode="auto">
          <a:xfrm>
            <a:off x="-1" y="2211710"/>
            <a:ext cx="447333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87524" y="408391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54 сервера под здравоохранение,</a:t>
            </a:r>
          </a:p>
          <a:p>
            <a:pPr algn="r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250 терабайт данных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38013"/>
            <a:ext cx="2016224" cy="145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638013"/>
            <a:ext cx="2016224" cy="14566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11557" r="22126"/>
          <a:stretch/>
        </p:blipFill>
        <p:spPr bwMode="auto">
          <a:xfrm>
            <a:off x="6808986" y="3177555"/>
            <a:ext cx="2011486" cy="145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r="13711"/>
          <a:stretch/>
        </p:blipFill>
        <p:spPr>
          <a:xfrm flipH="1">
            <a:off x="4716016" y="3175521"/>
            <a:ext cx="2028180" cy="14515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4716016" y="1636812"/>
            <a:ext cx="2020540" cy="28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Arial Narrow" pitchFamily="34" charset="0"/>
              </a:rPr>
              <a:t>Телемедицина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01768" y="1635646"/>
            <a:ext cx="2020540" cy="28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Электронная медкарта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718496" y="3178721"/>
            <a:ext cx="2020540" cy="28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ГЛОНАСС + 112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04248" y="3177555"/>
            <a:ext cx="2020540" cy="2880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 Narrow" pitchFamily="34" charset="0"/>
              </a:rPr>
              <a:t>Электронная запись</a:t>
            </a:r>
            <a:endParaRPr lang="ru-RU" sz="1400" b="1" dirty="0">
              <a:latin typeface="Arial Narrow" pitchFamily="34" charset="0"/>
            </a:endParaRPr>
          </a:p>
        </p:txBody>
      </p:sp>
      <p:pic>
        <p:nvPicPr>
          <p:cNvPr id="27" name="Изображение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4" name="Стрелка вниз 3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6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НОВЫЙ УРОВЕНЬ МЕНЕДЖМЕНТА 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IT</a:t>
            </a:r>
            <a:endParaRPr lang="ru-RU" sz="22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Проект «Единый рентгенолог»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26" name="Picture 3" descr="C:\Users\RSULEYMANOV\Desktop\Временная - Презентация ЦАМИ.Телерадиология\Облак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2283718"/>
            <a:ext cx="1635696" cy="11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RSULEYMANOV\Desktop\Временная - Презентация ЦАМИ.Телерадиология\Монито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885" y="2283230"/>
            <a:ext cx="905140" cy="7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RSULEYMANOV\Desktop\Временная - Презентация ЦАМИ.Телерадиология\МР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185255"/>
            <a:ext cx="1031171" cy="708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89999" y="2358062"/>
            <a:ext cx="347463" cy="329869"/>
          </a:xfrm>
          <a:prstGeom prst="rect">
            <a:avLst/>
          </a:prstGeom>
        </p:spPr>
      </p:pic>
      <p:pic>
        <p:nvPicPr>
          <p:cNvPr id="38" name="Picture 2" descr="C:\Users\RSULEYMANOV\Desktop\Временная - Презентация ЦАМИ.Телерадиология\TLR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596" y="2568133"/>
            <a:ext cx="854832" cy="62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RSULEYMANOV\Desktop\Временная - Презентация ЦАМИ.Телерадиология\Монитор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6296" y="2559467"/>
            <a:ext cx="905140" cy="66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31402" y="2588365"/>
            <a:ext cx="347463" cy="31325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2571750"/>
            <a:ext cx="591084" cy="47528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239" y="2283230"/>
            <a:ext cx="987913" cy="119768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71600" y="1275606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Проведено исследование, создана заявка на интерпретацию</a:t>
            </a:r>
            <a:endParaRPr lang="ru-RU" sz="1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H="1">
            <a:off x="5423284" y="2906344"/>
            <a:ext cx="701046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 flipV="1">
            <a:off x="3007986" y="2539700"/>
            <a:ext cx="642864" cy="355455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635896" y="3531661"/>
            <a:ext cx="5172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Круглосуточно. Качественно. Рационально. Быстро. Надёжно</a:t>
            </a:r>
            <a:endParaRPr lang="ru-RU" sz="2400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2" descr="C:\Users\RSULEYMANOV\Desktop\Временная - Презентация ЦАМИ.Телерадиология\Монито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314" y="3169098"/>
            <a:ext cx="905140" cy="7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Прямая со стрелкой 49"/>
          <p:cNvCxnSpPr/>
          <p:nvPr/>
        </p:nvCxnSpPr>
        <p:spPr>
          <a:xfrm flipH="1">
            <a:off x="3007986" y="3196891"/>
            <a:ext cx="642864" cy="203782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1" name="Picture 8" descr="C:\Users\RSULEYMANOV\Desktop\Временная - Презентация ЦАМИ.Телерадиология\Рентген 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062" y="3145266"/>
            <a:ext cx="872640" cy="65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C:\Users\RSULEYMANOV\Desktop\Временная - Презентация ЦАМИ.Телерадиология\АРМ врача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5237" y="3229763"/>
            <a:ext cx="738202" cy="40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RSULEYMANOV\Desktop\Временная - Презентация ЦАМИ.Телерадиология\УЗИ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695" y="3974367"/>
            <a:ext cx="478801" cy="682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RSULEYMANOV\Desktop\Временная - Презентация ЦАМИ.Телерадиология\Монито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885" y="4013170"/>
            <a:ext cx="905140" cy="7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 descr="C:\Users\RSULEYMANOV\Desktop\Временная - Презентация ЦАМИ.Телерадиология\АРМ врача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5808" y="4073835"/>
            <a:ext cx="738202" cy="40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Прямая со стрелкой 55"/>
          <p:cNvCxnSpPr/>
          <p:nvPr/>
        </p:nvCxnSpPr>
        <p:spPr>
          <a:xfrm flipH="1">
            <a:off x="3131125" y="3400673"/>
            <a:ext cx="642864" cy="791877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491880" y="127560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Маршрутизация заявки (автоматически, по заданным правилам или вручную)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40152" y="127560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atin typeface="Georgia" panose="02040502050405020303" pitchFamily="18" charset="0"/>
                <a:cs typeface="Arial" panose="020B0604020202020204" pitchFamily="34" charset="0"/>
              </a:rPr>
              <a:t>Специалист-рентгенолог делает заключение</a:t>
            </a:r>
          </a:p>
        </p:txBody>
      </p:sp>
      <p:pic>
        <p:nvPicPr>
          <p:cNvPr id="46" name="Изображение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74182" y="2167864"/>
            <a:ext cx="4846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В </a:t>
            </a:r>
            <a:r>
              <a:rPr lang="ru-RU" sz="1400" dirty="0" smtClean="0">
                <a:latin typeface="Georgia" panose="02040502050405020303" pitchFamily="18" charset="0"/>
              </a:rPr>
              <a:t>21 центре </a:t>
            </a:r>
            <a:r>
              <a:rPr lang="ru-RU" sz="1400" dirty="0">
                <a:latin typeface="Georgia" panose="02040502050405020303" pitchFamily="18" charset="0"/>
              </a:rPr>
              <a:t>здоровья обследовано </a:t>
            </a:r>
            <a:r>
              <a:rPr lang="ru-RU" sz="1400" b="1" dirty="0">
                <a:latin typeface="Georgia" panose="02040502050405020303" pitchFamily="18" charset="0"/>
              </a:rPr>
              <a:t>95 659 </a:t>
            </a:r>
            <a:r>
              <a:rPr lang="ru-RU" sz="1400" dirty="0" smtClean="0">
                <a:latin typeface="Georgia" panose="02040502050405020303" pitchFamily="18" charset="0"/>
              </a:rPr>
              <a:t>человек. </a:t>
            </a:r>
            <a:r>
              <a:rPr lang="ru-RU" sz="1400" dirty="0">
                <a:latin typeface="Georgia" panose="02040502050405020303" pitchFamily="18" charset="0"/>
              </a:rPr>
              <a:t>Мобильным центром здоровья для детей проведено 102 выезда в муниципальные районы РТ, осмотрено </a:t>
            </a:r>
            <a:endParaRPr lang="ru-RU" sz="1400" dirty="0" smtClean="0">
              <a:latin typeface="Georgia" panose="02040502050405020303" pitchFamily="18" charset="0"/>
            </a:endParaRPr>
          </a:p>
          <a:p>
            <a:r>
              <a:rPr lang="ru-RU" sz="1400" dirty="0" smtClean="0">
                <a:latin typeface="Georgia" panose="02040502050405020303" pitchFamily="18" charset="0"/>
              </a:rPr>
              <a:t>1638 </a:t>
            </a:r>
            <a:r>
              <a:rPr lang="ru-RU" sz="1400" dirty="0">
                <a:latin typeface="Georgia" panose="02040502050405020303" pitchFamily="18" charset="0"/>
              </a:rPr>
              <a:t>человек. 	</a:t>
            </a:r>
          </a:p>
        </p:txBody>
      </p:sp>
      <p:grpSp>
        <p:nvGrpSpPr>
          <p:cNvPr id="6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7" name="Стрелка вниз 6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9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ПРОФИЛАКТИКА</a:t>
            </a:r>
          </a:p>
          <a:p>
            <a:pPr lvl="0"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ЗАБОЛЕВАНИЙ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635896" y="1275606"/>
            <a:ext cx="54829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За год в рамках диспансеризации осмотрено </a:t>
            </a:r>
          </a:p>
          <a:p>
            <a:pPr lvl="0" algn="ctr">
              <a:spcBef>
                <a:spcPct val="0"/>
              </a:spcBef>
            </a:pPr>
            <a:r>
              <a:rPr lang="ru-RU" sz="4500" b="1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583 671 </a:t>
            </a:r>
            <a:r>
              <a:rPr lang="ru-RU" sz="4500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человек</a:t>
            </a:r>
            <a:endParaRPr lang="ru-RU" sz="4500" i="1" dirty="0">
              <a:solidFill>
                <a:srgbClr val="C00000"/>
              </a:solidFill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86634" y="3993326"/>
            <a:ext cx="46236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</a:rPr>
              <a:t>Продолжена информационная кампания по профилактике сердечно-сосудистых заболеваний «Слушай своё сердце». 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95936" y="3161476"/>
            <a:ext cx="48245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Georgia" panose="02040502050405020303" pitchFamily="18" charset="0"/>
              </a:rPr>
              <a:t>Проведена масштабная, в том числе информационная, кампания, направленная на профилактику и раннее выявление злокачественных новообразований.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4098" name="Picture 2" descr="Z:\Свалка\Булат\от Азата\архив\коллегия 2017\Папка HN_2016_4_PHOTO (1)\Папка HN_2016_4_PHOTO\Links\LAV_5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5606"/>
            <a:ext cx="2826644" cy="188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Свалка\Булат\от Азата\архив\коллегия 2017\Папка HN_2016_4_PHOTO (1)\Папка HN_2016_4_PHOTO\Links\_DSC54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/>
          <a:stretch/>
        </p:blipFill>
        <p:spPr bwMode="auto">
          <a:xfrm>
            <a:off x="611559" y="3244849"/>
            <a:ext cx="2826645" cy="165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Изображение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3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 descr="C:\Users\User\Desktop\BACKSP_.jpg"/>
          <p:cNvPicPr>
            <a:picLocks noChangeAspect="1" noChangeArrowheads="1"/>
          </p:cNvPicPr>
          <p:nvPr/>
        </p:nvPicPr>
        <p:blipFill>
          <a:blip r:embed="rId2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719942560"/>
              </p:ext>
            </p:extLst>
          </p:nvPr>
        </p:nvGraphicFramePr>
        <p:xfrm>
          <a:off x="2424570" y="2556510"/>
          <a:ext cx="3262485" cy="220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229600" cy="511566"/>
          </a:xfrm>
        </p:spPr>
        <p:txBody>
          <a:bodyPr>
            <a:normAutofit fontScale="90000"/>
          </a:bodyPr>
          <a:lstStyle/>
          <a:p>
            <a:pPr algn="l">
              <a:lnSpc>
                <a:spcPct val="75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ДИНАМИКА  </a:t>
            </a:r>
            <a:b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ДЕМОГРАФИЧЕСКИХ ПОКАЗАТЕЛЕЙ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DC937-D690-4856-90CB-FF0E238628C3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80824768"/>
              </p:ext>
            </p:extLst>
          </p:nvPr>
        </p:nvGraphicFramePr>
        <p:xfrm>
          <a:off x="161764" y="2738926"/>
          <a:ext cx="2658757" cy="1880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4095200" y="1059582"/>
            <a:ext cx="4640278" cy="1458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За последние 5 лет в республике наблюдаются стабильный прирост и увеличение продолжительности жизни населения, в 2016-м этот показатель составил </a:t>
            </a:r>
            <a:r>
              <a:rPr lang="ru-RU" sz="1600" b="1" i="1" dirty="0" smtClean="0">
                <a:solidFill>
                  <a:srgbClr val="FF0000"/>
                </a:solidFill>
                <a:latin typeface="Georgia" pitchFamily="18" charset="0"/>
                <a:ea typeface="+mj-ea"/>
                <a:cs typeface="+mj-cs"/>
              </a:rPr>
              <a:t>73,02</a:t>
            </a:r>
            <a:r>
              <a:rPr lang="ru-RU" sz="1600" i="1" dirty="0" smtClean="0">
                <a:solidFill>
                  <a:srgbClr val="FF0000"/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года </a:t>
            </a: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574966" y="4670600"/>
            <a:ext cx="4187542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endPara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555776" y="2556510"/>
            <a:ext cx="34563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Общая смертность</a:t>
            </a:r>
            <a:endParaRPr lang="ru-RU" sz="1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5554117" y="3975906"/>
            <a:ext cx="265876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</a:pP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809053174"/>
              </p:ext>
            </p:extLst>
          </p:nvPr>
        </p:nvGraphicFramePr>
        <p:xfrm>
          <a:off x="5655883" y="2457642"/>
          <a:ext cx="3254164" cy="205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Заголовок 1"/>
          <p:cNvSpPr txBox="1">
            <a:spLocks/>
          </p:cNvSpPr>
          <p:nvPr/>
        </p:nvSpPr>
        <p:spPr>
          <a:xfrm>
            <a:off x="3818900" y="2943602"/>
            <a:ext cx="1573021" cy="181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на </a:t>
            </a:r>
            <a:r>
              <a:rPr lang="ru-RU" sz="1400" dirty="0" smtClean="0">
                <a:solidFill>
                  <a:srgbClr val="0070C0"/>
                </a:solidFill>
              </a:rPr>
              <a:t>1000 населения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051480" y="2898613"/>
            <a:ext cx="1573021" cy="181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на </a:t>
            </a:r>
            <a:r>
              <a:rPr lang="ru-RU" sz="1400" dirty="0" smtClean="0">
                <a:solidFill>
                  <a:srgbClr val="0070C0"/>
                </a:solidFill>
              </a:rPr>
              <a:t>1000 населения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8559676" y="3949519"/>
            <a:ext cx="265876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</a:pP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83326" y="4659982"/>
            <a:ext cx="25330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*</a:t>
            </a:r>
            <a:r>
              <a:rPr lang="en-US" sz="11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11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Переход на новые критерии ВОЗ.</a:t>
            </a:r>
            <a:endParaRPr lang="ru-RU" sz="1100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6942021" y="3530714"/>
            <a:ext cx="265876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</a:pPr>
            <a:r>
              <a:rPr lang="ru-RU" sz="1600" i="1" dirty="0" smtClean="0">
                <a:solidFill>
                  <a:srgbClr val="FF0000"/>
                </a:solidFill>
                <a:latin typeface="Georgia" pitchFamily="18" charset="0"/>
                <a:ea typeface="+mj-ea"/>
                <a:cs typeface="+mj-cs"/>
              </a:rPr>
              <a:t>*</a:t>
            </a: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175187" y="3731307"/>
            <a:ext cx="265876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</a:pPr>
            <a:endParaRPr kumimoji="0" lang="ru-RU" sz="16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026" name="Picture 2" descr="D:\Work\Красная строка\Минздав\Презентация 2016\_DSC34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11"/>
          <a:stretch/>
        </p:blipFill>
        <p:spPr bwMode="auto">
          <a:xfrm>
            <a:off x="468052" y="987574"/>
            <a:ext cx="3350848" cy="14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42" name="Изображение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5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Volkova\AppData\Local\Microsoft\Windows\Temporary Internet Files\Content.Outlook\NS4Y11GH\print_1447867_16153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0"/>
          <a:stretch/>
        </p:blipFill>
        <p:spPr bwMode="auto">
          <a:xfrm>
            <a:off x="0" y="987574"/>
            <a:ext cx="9144000" cy="41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7" name="Стрелка вниз 6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3" descr="D:\LOGOMZ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9" name="Picture 1" descr="C:\Users\User\Desktop\BACKSP_.jpg"/>
          <p:cNvPicPr>
            <a:picLocks noChangeAspect="1" noChangeArrowheads="1"/>
          </p:cNvPicPr>
          <p:nvPr/>
        </p:nvPicPr>
        <p:blipFill>
          <a:blip r:embed="rId4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МЕДИЦИНСКИЙ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ЦЕНТР ИННОПОЛИСА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3795886"/>
            <a:ext cx="9144000" cy="1008112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3723878"/>
            <a:ext cx="9144000" cy="1008112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95536" y="383189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ru-RU" sz="1600" i="1" dirty="0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Инновационный реабилитационно-диагностический медицинский центр с блоком неотложной помощи: 500 посещений в смену, штатная численность – 250 человек </a:t>
            </a:r>
          </a:p>
          <a:p>
            <a:pPr lvl="0" algn="ctr">
              <a:spcBef>
                <a:spcPct val="0"/>
              </a:spcBef>
            </a:pPr>
            <a:r>
              <a:rPr lang="ru-RU" sz="1600" i="1" dirty="0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Площадь здания –</a:t>
            </a:r>
            <a:r>
              <a:rPr lang="ru-RU" sz="1600" b="1" i="1" dirty="0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 6334,3 кв. м</a:t>
            </a:r>
          </a:p>
        </p:txBody>
      </p:sp>
      <p:pic>
        <p:nvPicPr>
          <p:cNvPr id="20" name="Изображение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3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7" name="Стрелка вниз 6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9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ЭФФЕКТИВНОЕ УПРАВЛЕНИЕ </a:t>
            </a:r>
            <a:endParaRPr lang="ru-RU" sz="22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РЕСУРСАМИ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08104" y="1694870"/>
            <a:ext cx="3227374" cy="269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3 </a:t>
            </a:r>
            <a:r>
              <a:rPr lang="ru-RU" sz="1300" b="1" dirty="0">
                <a:solidFill>
                  <a:srgbClr val="000000"/>
                </a:solidFill>
                <a:latin typeface="Georgia" panose="02040502050405020303" pitchFamily="18" charset="0"/>
              </a:rPr>
              <a:t>535 </a:t>
            </a:r>
            <a:r>
              <a:rPr lang="ru-RU" sz="1300" dirty="0">
                <a:solidFill>
                  <a:srgbClr val="000000"/>
                </a:solidFill>
                <a:latin typeface="Georgia" panose="02040502050405020303" pitchFamily="18" charset="0"/>
              </a:rPr>
              <a:t>объектов недвижимого имущества  </a:t>
            </a:r>
            <a:endParaRPr lang="ru-RU" sz="1300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1 </a:t>
            </a:r>
            <a:r>
              <a:rPr lang="ru-RU" sz="1300" b="1" dirty="0">
                <a:solidFill>
                  <a:srgbClr val="000000"/>
                </a:solidFill>
                <a:latin typeface="Georgia" panose="02040502050405020303" pitchFamily="18" charset="0"/>
              </a:rPr>
              <a:t>212 </a:t>
            </a:r>
            <a:r>
              <a:rPr lang="ru-RU" sz="1300" dirty="0">
                <a:solidFill>
                  <a:srgbClr val="000000"/>
                </a:solidFill>
                <a:latin typeface="Georgia" panose="02040502050405020303" pitchFamily="18" charset="0"/>
              </a:rPr>
              <a:t>земельных </a:t>
            </a:r>
            <a:r>
              <a:rPr lang="ru-RU" sz="13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участков </a:t>
            </a:r>
            <a:r>
              <a:rPr lang="ru-RU" sz="1300" dirty="0">
                <a:solidFill>
                  <a:srgbClr val="000000"/>
                </a:solidFill>
                <a:latin typeface="Georgia" panose="02040502050405020303" pitchFamily="18" charset="0"/>
              </a:rPr>
              <a:t>находятся в пользовании учреждений </a:t>
            </a:r>
            <a:r>
              <a:rPr lang="ru-RU" sz="13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здравоохранения</a:t>
            </a:r>
          </a:p>
          <a:p>
            <a:pPr defTabSz="265113">
              <a:lnSpc>
                <a:spcPct val="110000"/>
              </a:lnSpc>
              <a:tabLst>
                <a:tab pos="90488" algn="l"/>
              </a:tabLst>
            </a:pPr>
            <a:endParaRPr lang="ru-RU" sz="13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1300" dirty="0">
                <a:solidFill>
                  <a:srgbClr val="000000"/>
                </a:solidFill>
                <a:latin typeface="Georgia" panose="02040502050405020303" pitchFamily="18" charset="0"/>
              </a:rPr>
              <a:t>Более </a:t>
            </a:r>
            <a:r>
              <a:rPr lang="ru-RU" sz="1300" b="1" dirty="0">
                <a:solidFill>
                  <a:srgbClr val="000000"/>
                </a:solidFill>
                <a:latin typeface="Georgia" panose="02040502050405020303" pitchFamily="18" charset="0"/>
              </a:rPr>
              <a:t>77 тысяч </a:t>
            </a:r>
            <a:r>
              <a:rPr lang="ru-RU" sz="1300" dirty="0">
                <a:solidFill>
                  <a:srgbClr val="000000"/>
                </a:solidFill>
                <a:latin typeface="Georgia" panose="02040502050405020303" pitchFamily="18" charset="0"/>
              </a:rPr>
              <a:t>единиц медицинской техники </a:t>
            </a:r>
            <a:r>
              <a:rPr lang="ru-RU" sz="13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эксплуатируются  </a:t>
            </a:r>
          </a:p>
          <a:p>
            <a:pPr defTabSz="265113">
              <a:lnSpc>
                <a:spcPct val="110000"/>
              </a:lnSpc>
              <a:tabLst>
                <a:tab pos="90488" algn="l"/>
              </a:tabLst>
            </a:pPr>
            <a:r>
              <a:rPr lang="ru-RU" sz="2400" b="1" dirty="0" smtClean="0">
                <a:solidFill>
                  <a:srgbClr val="009900"/>
                </a:solidFill>
                <a:latin typeface="Georgia" panose="02040502050405020303" pitchFamily="18" charset="0"/>
              </a:rPr>
              <a:t>95,50 </a:t>
            </a:r>
            <a:r>
              <a:rPr lang="ru-RU" sz="2400" b="1" dirty="0">
                <a:solidFill>
                  <a:srgbClr val="009900"/>
                </a:solidFill>
                <a:latin typeface="Georgia" panose="02040502050405020303" pitchFamily="18" charset="0"/>
              </a:rPr>
              <a:t>% </a:t>
            </a:r>
            <a:r>
              <a:rPr lang="ru-RU" sz="1300" dirty="0">
                <a:solidFill>
                  <a:srgbClr val="000000"/>
                </a:solidFill>
                <a:latin typeface="Georgia" panose="02040502050405020303" pitchFamily="18" charset="0"/>
              </a:rPr>
              <a:t>- эффективность использования медицинского оборудования (2015 г. – 95,47 </a:t>
            </a:r>
            <a:r>
              <a:rPr lang="ru-RU" sz="13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%)</a:t>
            </a:r>
          </a:p>
        </p:txBody>
      </p:sp>
      <p:pic>
        <p:nvPicPr>
          <p:cNvPr id="5122" name="Picture 2" descr="Z:\Свалка\На всякий случай\2016\shutterstock_382155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4990"/>
          <a:stretch/>
        </p:blipFill>
        <p:spPr bwMode="auto">
          <a:xfrm>
            <a:off x="0" y="1190814"/>
            <a:ext cx="5067300" cy="33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Изображение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2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13159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Важнейший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источник инвестиций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–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внутренние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сбережения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638"/>
            <a:ext cx="2267744" cy="177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21410" y="2811293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 </a:t>
            </a:r>
            <a:endParaRPr lang="ru-RU" dirty="0"/>
          </a:p>
        </p:txBody>
      </p:sp>
      <p:grpSp>
        <p:nvGrpSpPr>
          <p:cNvPr id="7" name="Группа 14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8" name="Стрелка вниз 7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3" descr="D:\LOGOMZ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10" name="Picture 1" descr="C:\Users\User\Desktop\BACKSP_.jpg"/>
          <p:cNvPicPr>
            <a:picLocks noChangeAspect="1" noChangeArrowheads="1"/>
          </p:cNvPicPr>
          <p:nvPr/>
        </p:nvPicPr>
        <p:blipFill>
          <a:blip r:embed="rId4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23528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НОВАЯ МОДЕЛЬ РОСТА ЭКОНОМИКИ  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NEW NORMAL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131840" y="1275606"/>
            <a:ext cx="5760640" cy="318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1600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Достижение наших целей требует серьёзных реформ. Это сегодня очевидно для всех. Нам придётся перейти к такой модели развития, которая позволит более успешно конкурировать, чем до сих пор. Это совсем не прежняя парадигма "догнать и перегнать" по мясу, молоку, тракторам и чугуну. Надо научиться быть лучше и быстрее, и в этом состоит единственный путь к цели в современном меняющемся мире.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95936" y="4245936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Премьер-министр Российской Федерации </a:t>
            </a:r>
          </a:p>
          <a:p>
            <a:pPr lvl="0" algn="r">
              <a:spcBef>
                <a:spcPct val="0"/>
              </a:spcBef>
            </a:pP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Дмитрий Медведев </a:t>
            </a:r>
          </a:p>
        </p:txBody>
      </p:sp>
      <p:pic>
        <p:nvPicPr>
          <p:cNvPr id="23" name="Изображение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4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User\Desktop\BACKSP_.jpg"/>
          <p:cNvPicPr>
            <a:picLocks noChangeAspect="1" noChangeArrowheads="1"/>
          </p:cNvPicPr>
          <p:nvPr/>
        </p:nvPicPr>
        <p:blipFill>
          <a:blip r:embed="rId2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9" y="1290124"/>
            <a:ext cx="5112568" cy="3780420"/>
          </a:xfrm>
          <a:ln>
            <a:noFill/>
          </a:ln>
        </p:spPr>
        <p:txBody>
          <a:bodyPr>
            <a:noAutofit/>
          </a:bodyPr>
          <a:lstStyle/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совершенствование процессов организации медицинской помощи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внедрение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цифровых информационных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технологий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совершенствование службы родовспоможения и детства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развитие санитарной авиации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внедрение системы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мониторинга движения лекарственных препаратов от производителя до конечного потребителя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внедрение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новой системы допуска к профессиональной деятельности, устранение кадрового дефицита 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отрасли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26749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ПРИОРИТЕТНЫЕ ЗАДАЧИ </a:t>
            </a:r>
            <a:b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 2017 ГОД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323528" cy="1008112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Z:\Свалка\На всякий случай\2017\shutterstock_4163449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323" r="31747"/>
          <a:stretch/>
        </p:blipFill>
        <p:spPr bwMode="auto">
          <a:xfrm>
            <a:off x="-1" y="987574"/>
            <a:ext cx="3835401" cy="41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6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esktop\BACKSP_.jpg"/>
          <p:cNvPicPr>
            <a:picLocks noChangeAspect="1" noChangeArrowheads="1"/>
          </p:cNvPicPr>
          <p:nvPr/>
        </p:nvPicPr>
        <p:blipFill>
          <a:blip r:embed="rId2" cstate="print"/>
          <a:srcRect t="20605" b="68193"/>
          <a:stretch>
            <a:fillRect/>
          </a:stretch>
        </p:blipFill>
        <p:spPr bwMode="auto">
          <a:xfrm>
            <a:off x="0" y="3147814"/>
            <a:ext cx="9144000" cy="5760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1995686"/>
            <a:ext cx="8496944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024255" algn="ctr">
              <a:lnSpc>
                <a:spcPct val="75000"/>
              </a:lnSpc>
              <a:spcAft>
                <a:spcPts val="0"/>
              </a:spcAft>
            </a:pPr>
            <a:r>
              <a:rPr lang="ru-RU" sz="4400" b="1" i="1" dirty="0" smtClean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/>
              </a:rPr>
              <a:t>Благодарю</a:t>
            </a:r>
          </a:p>
          <a:p>
            <a:pPr indent="-1024255" algn="ctr">
              <a:lnSpc>
                <a:spcPct val="75000"/>
              </a:lnSpc>
              <a:spcAft>
                <a:spcPts val="0"/>
              </a:spcAft>
            </a:pPr>
            <a:r>
              <a:rPr lang="ru-RU" sz="3600" b="1" i="1" dirty="0" smtClean="0">
                <a:solidFill>
                  <a:srgbClr val="C00000"/>
                </a:solidFill>
                <a:effectLst/>
                <a:latin typeface="Georgia" pitchFamily="18" charset="0"/>
                <a:ea typeface="Times New Roman"/>
                <a:cs typeface="Times New Roman"/>
              </a:rPr>
              <a:t>за внимание!</a:t>
            </a:r>
            <a:endParaRPr lang="ru-RU" sz="3600" i="1" dirty="0">
              <a:solidFill>
                <a:srgbClr val="C00000"/>
              </a:solidFill>
              <a:effectLst/>
              <a:latin typeface="Georgia" pitchFamily="18" charset="0"/>
              <a:ea typeface="Times New Roman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41987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367142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9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611560" y="1131590"/>
            <a:ext cx="79208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spcBef>
                <a:spcPct val="0"/>
              </a:spcBef>
            </a:pPr>
            <a:r>
              <a:rPr lang="ru-RU" sz="2800" i="1" dirty="0" smtClean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Общий коэффициент смертности в РТ - </a:t>
            </a:r>
            <a:r>
              <a:rPr lang="ru-RU" sz="4800" b="1" i="1" dirty="0" smtClean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11,6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91680" y="1707654"/>
            <a:ext cx="7128792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Снижение смертности практически по всем причинам, наибольшее же снижение показателей смертности </a:t>
            </a: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достигнуто 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от:</a:t>
            </a:r>
          </a:p>
          <a:p>
            <a:pPr lvl="0">
              <a:spcBef>
                <a:spcPct val="0"/>
              </a:spcBef>
            </a:pPr>
            <a:endParaRPr lang="ru-RU" sz="1600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социально обусловленных болезней (туберкулёз) – на </a:t>
            </a:r>
            <a:r>
              <a:rPr lang="ru-RU" sz="1600" i="1" dirty="0" smtClean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22 %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болезней органов пищеварения </a:t>
            </a:r>
            <a:r>
              <a:rPr lang="ru-RU" sz="1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–</a:t>
            </a: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на </a:t>
            </a:r>
            <a:r>
              <a:rPr lang="ru-RU" sz="1600" i="1" dirty="0" smtClean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20,1 %</a:t>
            </a:r>
            <a:endParaRPr lang="ru-RU" sz="1600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болезней органов дыхания  – на </a:t>
            </a:r>
            <a:r>
              <a:rPr lang="ru-RU" sz="1600" i="1" dirty="0" smtClean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17,7 %</a:t>
            </a:r>
          </a:p>
          <a:p>
            <a:pPr lvl="0">
              <a:spcBef>
                <a:spcPct val="0"/>
              </a:spcBef>
            </a:pPr>
            <a:endParaRPr lang="ru-RU" sz="1600" i="1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Впервые за последние годы снизился показатель </a:t>
            </a:r>
            <a:b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16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  смертности от онкологических заболеваний – на </a:t>
            </a:r>
            <a:r>
              <a:rPr lang="ru-RU" sz="1600" i="1" dirty="0" smtClean="0">
                <a:solidFill>
                  <a:srgbClr val="009900"/>
                </a:solidFill>
                <a:latin typeface="Georgia" pitchFamily="18" charset="0"/>
                <a:ea typeface="+mj-ea"/>
                <a:cs typeface="+mj-cs"/>
              </a:rPr>
              <a:t>1 %</a:t>
            </a:r>
            <a:endParaRPr lang="ru-RU" sz="1600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4" name="Picture 2" descr="C:\Users\User\Downloads\008475-green-jelly-icon-arrows-arrow-thick-right.png"/>
          <p:cNvPicPr>
            <a:picLocks noChangeAspect="1" noChangeArrowheads="1"/>
          </p:cNvPicPr>
          <p:nvPr/>
        </p:nvPicPr>
        <p:blipFill>
          <a:blip r:embed="rId2" cstate="print"/>
          <a:srcRect t="19741" b="16052"/>
          <a:stretch>
            <a:fillRect/>
          </a:stretch>
        </p:blipFill>
        <p:spPr bwMode="auto">
          <a:xfrm rot="5400000">
            <a:off x="463548" y="3009879"/>
            <a:ext cx="1224137" cy="100811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084168" y="4241145"/>
            <a:ext cx="2052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Данные </a:t>
            </a:r>
            <a:r>
              <a:rPr lang="ru-RU" sz="11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Татарстанстата</a:t>
            </a:r>
            <a:endParaRPr lang="ru-RU" sz="1100" i="1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17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229600" cy="511566"/>
          </a:xfrm>
        </p:spPr>
        <p:txBody>
          <a:bodyPr>
            <a:normAutofit fontScale="90000"/>
          </a:bodyPr>
          <a:lstStyle/>
          <a:p>
            <a:pPr algn="l">
              <a:lnSpc>
                <a:spcPct val="75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ДИНАМИКА  </a:t>
            </a:r>
            <a:b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ДЕМОГРАФИЧЕСКИХ ПОКАЗАТЕЛЕЙ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C:\Users\User\Downloads\008475-green-jelly-icon-arrows-arrow-thick-right.png"/>
          <p:cNvPicPr>
            <a:picLocks noChangeAspect="1" noChangeArrowheads="1"/>
          </p:cNvPicPr>
          <p:nvPr/>
        </p:nvPicPr>
        <p:blipFill>
          <a:blip r:embed="rId2" cstate="print"/>
          <a:srcRect t="19741" b="16052"/>
          <a:stretch>
            <a:fillRect/>
          </a:stretch>
        </p:blipFill>
        <p:spPr bwMode="auto">
          <a:xfrm rot="5400000">
            <a:off x="8380461" y="1391079"/>
            <a:ext cx="459563" cy="37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92280" y="4227934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17.10.2016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131840" y="897564"/>
            <a:ext cx="5760640" cy="318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1600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Взятки сопутствуют получению инвалидности, медпомощи и освобождению от исполнения воинской обязанности. </a:t>
            </a:r>
            <a:r>
              <a:rPr lang="ru-RU" sz="1600" i="1" dirty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Б</a:t>
            </a:r>
            <a:r>
              <a:rPr lang="ru-RU" sz="1600" i="1" dirty="0" smtClean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ольным сперва навязывают платные услуги, а потом выставляют на оплату в страховые и медицинские организации. В республике были зафиксированы случаи оказания медицинской помощи пациентам после их смерти. Это переходит все границы дозволенного.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2720" y="3704714"/>
            <a:ext cx="7995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ПРЕЗИДЕНТ РЕСПУБЛИКИ ТАТАРСТАН </a:t>
            </a:r>
            <a:endParaRPr lang="en-US" sz="1400" i="1" dirty="0" smtClean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  <a:p>
            <a:pPr lvl="0" algn="r">
              <a:spcBef>
                <a:spcPct val="0"/>
              </a:spcBef>
            </a:pP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Р.Н. МИННИХАНОВ</a:t>
            </a:r>
          </a:p>
        </p:txBody>
      </p:sp>
      <p:pic>
        <p:nvPicPr>
          <p:cNvPr id="21505" name="Picture 1" descr="C:\Users\User\Downloads\31f772f192a7d69a9df3363e591db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5646"/>
            <a:ext cx="2792079" cy="166657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12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467544" y="26749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ПРОТИВОДЕЙСТВИЕ </a:t>
            </a:r>
          </a:p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КОРРУПЦИИ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5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ork\Красная строка\Минздав\ИТОГИ 2016\Папка COLLEGIA_2017_UPDATE_Последняя\Links\_DSC75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-9409" b="24673"/>
          <a:stretch/>
        </p:blipFill>
        <p:spPr bwMode="auto">
          <a:xfrm>
            <a:off x="0" y="-20538"/>
            <a:ext cx="9144000" cy="51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8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67544" y="26749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ФОРУМ ПО</a:t>
            </a:r>
          </a:p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КОРПОРАТИВНОЙ КУЛЬТУРЕ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324544" y="2067694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endParaRPr lang="ru-RU" sz="2200" b="1" dirty="0" smtClean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920834"/>
            <a:ext cx="7632848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Потребности пациента – превыше всего</a:t>
            </a:r>
          </a:p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Система здравоохранения </a:t>
            </a:r>
            <a:b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Республики Татарстан – единая команда</a:t>
            </a:r>
          </a:p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Качественная медицинская помощь – </a:t>
            </a:r>
            <a:b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это результат действия команды</a:t>
            </a:r>
          </a:p>
          <a:p>
            <a:pPr marL="342900" lvl="0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Модель помощи днём не должна отличаться</a:t>
            </a:r>
            <a:b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 от модели помощи ночью и в нерабочие дни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10" name="Picture 1" descr="C:\Users\User\Desktop\BACKSP_.jpg"/>
          <p:cNvPicPr>
            <a:picLocks noChangeAspect="1" noChangeArrowheads="1"/>
          </p:cNvPicPr>
          <p:nvPr/>
        </p:nvPicPr>
        <p:blipFill>
          <a:blip r:embed="rId2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67544" y="404000"/>
            <a:ext cx="8229600" cy="51156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ЕДИНЫЕ БАЗОВЫЕ ЦЕННОСТИ </a:t>
            </a:r>
          </a:p>
        </p:txBody>
      </p:sp>
      <p:pic>
        <p:nvPicPr>
          <p:cNvPr id="19" name="Изображение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7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Work\Красная строка\Минздав\Презентация 2016\_DSC72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t="9654" r="24959" b="1502"/>
          <a:stretch/>
        </p:blipFill>
        <p:spPr bwMode="auto">
          <a:xfrm>
            <a:off x="1" y="990690"/>
            <a:ext cx="4262090" cy="41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16884" y="2113905"/>
            <a:ext cx="4307494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«Лидеры учат лидеров» </a:t>
            </a:r>
            <a:r>
              <a:rPr lang="ru-RU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+mj-ea"/>
                <a:cs typeface="+mj-cs"/>
              </a:rPr>
              <a:t>— инновационный способ тиражирования передовых знаний и лучших практик,  способствующий успешной реализации стратегии и усиливающий корпоративную культуру отрасли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23" name="Стрелка вниз 22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3" descr="D:\LOGOMZ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pic>
        <p:nvPicPr>
          <p:cNvPr id="25" name="Picture 1" descr="C:\Users\User\Desktop\BACKSP_.jpg"/>
          <p:cNvPicPr>
            <a:picLocks noChangeAspect="1" noChangeArrowheads="1"/>
          </p:cNvPicPr>
          <p:nvPr/>
        </p:nvPicPr>
        <p:blipFill>
          <a:blip r:embed="rId4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5147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endParaRPr lang="ru-RU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5" name="Picture 3" descr="Z:\Свалка\Булат\от Азата\AMTEC-logo-final-RGB-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90" y="1128936"/>
            <a:ext cx="3735477" cy="16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467544" y="26749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СОЗДАНИЕ КОРПОРАТИВНОГО  </a:t>
            </a:r>
            <a:endParaRPr lang="ru-RU" sz="24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lnSpc>
                <a:spcPct val="95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УНИВЕРСИТЕТА </a:t>
            </a:r>
            <a:r>
              <a:rPr lang="ru-RU" sz="24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МИНЗДРАВА РТ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Изображение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9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300192" y="0"/>
            <a:ext cx="2310051" cy="771550"/>
            <a:chOff x="5292080" y="0"/>
            <a:chExt cx="3375803" cy="1184694"/>
          </a:xfrm>
        </p:grpSpPr>
        <p:sp>
          <p:nvSpPr>
            <p:cNvPr id="4" name="Стрелка вниз 3"/>
            <p:cNvSpPr/>
            <p:nvPr/>
          </p:nvSpPr>
          <p:spPr>
            <a:xfrm>
              <a:off x="5292080" y="0"/>
              <a:ext cx="3375803" cy="1184694"/>
            </a:xfrm>
            <a:prstGeom prst="downArrow">
              <a:avLst>
                <a:gd name="adj1" fmla="val 100000"/>
                <a:gd name="adj2" fmla="val 1917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3" descr="D:\LOGOMZRT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2155" y="122868"/>
              <a:ext cx="2498816" cy="759227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6516216" y="4731990"/>
            <a:ext cx="221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www.</a:t>
            </a:r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minzdrav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.tatarstan.ru</a:t>
            </a:r>
            <a:endParaRPr lang="ru-RU" sz="1600" dirty="0"/>
          </a:p>
        </p:txBody>
      </p:sp>
      <p:pic>
        <p:nvPicPr>
          <p:cNvPr id="17" name="Picture 1" descr="C:\Users\User\Desktop\BACKSP_.jpg"/>
          <p:cNvPicPr>
            <a:picLocks noChangeAspect="1" noChangeArrowheads="1"/>
          </p:cNvPicPr>
          <p:nvPr/>
        </p:nvPicPr>
        <p:blipFill>
          <a:blip r:embed="rId3" cstate="print"/>
          <a:srcRect t="8002" b="72794"/>
          <a:stretch>
            <a:fillRect/>
          </a:stretch>
        </p:blipFill>
        <p:spPr bwMode="auto">
          <a:xfrm>
            <a:off x="0" y="0"/>
            <a:ext cx="9144000" cy="987574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7452320" y="0"/>
            <a:ext cx="1691680" cy="1131590"/>
          </a:xfrm>
          <a:prstGeom prst="rect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95486"/>
            <a:ext cx="9144000" cy="740618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6300192" y="0"/>
            <a:ext cx="2310051" cy="771550"/>
          </a:xfrm>
          <a:prstGeom prst="downArrow">
            <a:avLst>
              <a:gd name="adj1" fmla="val 100000"/>
              <a:gd name="adj2" fmla="val 191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4572000" cy="555526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323528" cy="987574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УДОВЛЕТВОРЁННОСТЬ</a:t>
            </a:r>
          </a:p>
          <a:p>
            <a:pPr lvl="0">
              <a:lnSpc>
                <a:spcPct val="75000"/>
              </a:lnSpc>
              <a:spcBef>
                <a:spcPct val="0"/>
              </a:spcBef>
            </a:pPr>
            <a:r>
              <a:rPr lang="ru-RU" sz="2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НАСЕЛЕНИЯ</a:t>
            </a: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950380"/>
              </p:ext>
            </p:extLst>
          </p:nvPr>
        </p:nvGraphicFramePr>
        <p:xfrm>
          <a:off x="251520" y="1131590"/>
          <a:ext cx="8568952" cy="379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355006" y="4377630"/>
            <a:ext cx="2766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Интернет-портал «</a:t>
            </a:r>
            <a:r>
              <a:rPr lang="ru-RU" sz="1600" dirty="0" err="1" smtClean="0"/>
              <a:t>Медгрейт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26" name="Изображение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7011" r="2714" b="7045"/>
          <a:stretch/>
        </p:blipFill>
        <p:spPr>
          <a:xfrm>
            <a:off x="6551740" y="51470"/>
            <a:ext cx="1908692" cy="504006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932626" y="3124822"/>
            <a:ext cx="36857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2393</TotalTime>
  <Words>1528</Words>
  <Application>Microsoft Office PowerPoint</Application>
  <PresentationFormat>Экран (16:9)</PresentationFormat>
  <Paragraphs>390</Paragraphs>
  <Slides>34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think-cell Slide</vt:lpstr>
      <vt:lpstr>Презентация PowerPoint</vt:lpstr>
      <vt:lpstr>Презентация PowerPoint</vt:lpstr>
      <vt:lpstr>ДИНАМИКА   ДЕМОГРАФИЧЕСКИХ ПОКАЗАТЕЛЕЙ</vt:lpstr>
      <vt:lpstr>ДИНАМИКА   ДЕМОГРАФИЧЕСКИХ ПОКАЗАТЕЛЕЙ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В. Лысенко</dc:creator>
  <cp:lastModifiedBy>Admin</cp:lastModifiedBy>
  <cp:revision>114</cp:revision>
  <cp:lastPrinted>2017-02-02T07:46:58Z</cp:lastPrinted>
  <dcterms:created xsi:type="dcterms:W3CDTF">2017-01-28T07:11:43Z</dcterms:created>
  <dcterms:modified xsi:type="dcterms:W3CDTF">2017-02-02T10:51:11Z</dcterms:modified>
</cp:coreProperties>
</file>